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259" r:id="rId3"/>
    <p:sldId id="300" r:id="rId4"/>
    <p:sldId id="306" r:id="rId5"/>
    <p:sldId id="307" r:id="rId6"/>
    <p:sldId id="304" r:id="rId7"/>
    <p:sldId id="308" r:id="rId8"/>
    <p:sldId id="311" r:id="rId9"/>
    <p:sldId id="309" r:id="rId10"/>
    <p:sldId id="310" r:id="rId11"/>
    <p:sldId id="299"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kern="1200">
        <a:solidFill>
          <a:schemeClr val="tx1"/>
        </a:solidFill>
        <a:latin typeface="Calibri"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4660"/>
  </p:normalViewPr>
  <p:slideViewPr>
    <p:cSldViewPr snapToGrid="0" snapToObjects="1">
      <p:cViewPr varScale="1">
        <p:scale>
          <a:sx n="50" d="100"/>
          <a:sy n="50" d="100"/>
        </p:scale>
        <p:origin x="-730"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8DDBF-8061-4488-A8C8-9C2B642B7AC4}" type="datetimeFigureOut">
              <a:rPr lang="sl-SI" smtClean="0"/>
              <a:t>25.5.2017</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75E68-D5E8-44AE-960A-B5DD32751461}" type="slidenum">
              <a:rPr lang="sl-SI" smtClean="0"/>
              <a:t>‹#›</a:t>
            </a:fld>
            <a:endParaRPr lang="sl-SI"/>
          </a:p>
        </p:txBody>
      </p:sp>
    </p:spTree>
    <p:extLst>
      <p:ext uri="{BB962C8B-B14F-4D97-AF65-F5344CB8AC3E}">
        <p14:creationId xmlns:p14="http://schemas.microsoft.com/office/powerpoint/2010/main" val="175853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E7D75E68-D5E8-44AE-960A-B5DD32751461}" type="slidenum">
              <a:rPr lang="sl-SI" smtClean="0"/>
              <a:t>1</a:t>
            </a:fld>
            <a:endParaRPr lang="sl-SI"/>
          </a:p>
        </p:txBody>
      </p:sp>
    </p:spTree>
    <p:extLst>
      <p:ext uri="{BB962C8B-B14F-4D97-AF65-F5344CB8AC3E}">
        <p14:creationId xmlns:p14="http://schemas.microsoft.com/office/powerpoint/2010/main" val="346513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E7D75E68-D5E8-44AE-960A-B5DD32751461}" type="slidenum">
              <a:rPr lang="sl-SI" smtClean="0"/>
              <a:t>10</a:t>
            </a:fld>
            <a:endParaRPr lang="sl-SI"/>
          </a:p>
        </p:txBody>
      </p:sp>
    </p:spTree>
    <p:extLst>
      <p:ext uri="{BB962C8B-B14F-4D97-AF65-F5344CB8AC3E}">
        <p14:creationId xmlns:p14="http://schemas.microsoft.com/office/powerpoint/2010/main" val="2010200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E7D75E68-D5E8-44AE-960A-B5DD32751461}" type="slidenum">
              <a:rPr lang="sl-SI" smtClean="0"/>
              <a:t>11</a:t>
            </a:fld>
            <a:endParaRPr lang="sl-SI"/>
          </a:p>
        </p:txBody>
      </p:sp>
    </p:spTree>
    <p:extLst>
      <p:ext uri="{BB962C8B-B14F-4D97-AF65-F5344CB8AC3E}">
        <p14:creationId xmlns:p14="http://schemas.microsoft.com/office/powerpoint/2010/main" val="346513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E7D75E68-D5E8-44AE-960A-B5DD32751461}" type="slidenum">
              <a:rPr lang="sl-SI" smtClean="0"/>
              <a:t>2</a:t>
            </a:fld>
            <a:endParaRPr lang="sl-SI"/>
          </a:p>
        </p:txBody>
      </p:sp>
    </p:spTree>
    <p:extLst>
      <p:ext uri="{BB962C8B-B14F-4D97-AF65-F5344CB8AC3E}">
        <p14:creationId xmlns:p14="http://schemas.microsoft.com/office/powerpoint/2010/main" val="3465136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E7D75E68-D5E8-44AE-960A-B5DD32751461}" type="slidenum">
              <a:rPr lang="sl-SI" smtClean="0"/>
              <a:t>3</a:t>
            </a:fld>
            <a:endParaRPr lang="sl-SI"/>
          </a:p>
        </p:txBody>
      </p:sp>
    </p:spTree>
    <p:extLst>
      <p:ext uri="{BB962C8B-B14F-4D97-AF65-F5344CB8AC3E}">
        <p14:creationId xmlns:p14="http://schemas.microsoft.com/office/powerpoint/2010/main" val="3465136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E7D75E68-D5E8-44AE-960A-B5DD32751461}" type="slidenum">
              <a:rPr lang="sl-SI" smtClean="0"/>
              <a:t>4</a:t>
            </a:fld>
            <a:endParaRPr lang="sl-SI"/>
          </a:p>
        </p:txBody>
      </p:sp>
    </p:spTree>
    <p:extLst>
      <p:ext uri="{BB962C8B-B14F-4D97-AF65-F5344CB8AC3E}">
        <p14:creationId xmlns:p14="http://schemas.microsoft.com/office/powerpoint/2010/main" val="232207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E7D75E68-D5E8-44AE-960A-B5DD32751461}" type="slidenum">
              <a:rPr lang="sl-SI" smtClean="0"/>
              <a:t>5</a:t>
            </a:fld>
            <a:endParaRPr lang="sl-SI"/>
          </a:p>
        </p:txBody>
      </p:sp>
    </p:spTree>
    <p:extLst>
      <p:ext uri="{BB962C8B-B14F-4D97-AF65-F5344CB8AC3E}">
        <p14:creationId xmlns:p14="http://schemas.microsoft.com/office/powerpoint/2010/main" val="103698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E7D75E68-D5E8-44AE-960A-B5DD32751461}" type="slidenum">
              <a:rPr lang="sl-SI" smtClean="0"/>
              <a:t>6</a:t>
            </a:fld>
            <a:endParaRPr lang="sl-SI"/>
          </a:p>
        </p:txBody>
      </p:sp>
    </p:spTree>
    <p:extLst>
      <p:ext uri="{BB962C8B-B14F-4D97-AF65-F5344CB8AC3E}">
        <p14:creationId xmlns:p14="http://schemas.microsoft.com/office/powerpoint/2010/main" val="346513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E7D75E68-D5E8-44AE-960A-B5DD32751461}" type="slidenum">
              <a:rPr lang="sl-SI" smtClean="0"/>
              <a:t>7</a:t>
            </a:fld>
            <a:endParaRPr lang="sl-SI"/>
          </a:p>
        </p:txBody>
      </p:sp>
    </p:spTree>
    <p:extLst>
      <p:ext uri="{BB962C8B-B14F-4D97-AF65-F5344CB8AC3E}">
        <p14:creationId xmlns:p14="http://schemas.microsoft.com/office/powerpoint/2010/main" val="367688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E7D75E68-D5E8-44AE-960A-B5DD32751461}" type="slidenum">
              <a:rPr lang="sl-SI" smtClean="0"/>
              <a:t>8</a:t>
            </a:fld>
            <a:endParaRPr lang="sl-SI"/>
          </a:p>
        </p:txBody>
      </p:sp>
    </p:spTree>
    <p:extLst>
      <p:ext uri="{BB962C8B-B14F-4D97-AF65-F5344CB8AC3E}">
        <p14:creationId xmlns:p14="http://schemas.microsoft.com/office/powerpoint/2010/main" val="106430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E7D75E68-D5E8-44AE-960A-B5DD32751461}" type="slidenum">
              <a:rPr lang="sl-SI" smtClean="0"/>
              <a:t>9</a:t>
            </a:fld>
            <a:endParaRPr lang="sl-SI"/>
          </a:p>
        </p:txBody>
      </p:sp>
    </p:spTree>
    <p:extLst>
      <p:ext uri="{BB962C8B-B14F-4D97-AF65-F5344CB8AC3E}">
        <p14:creationId xmlns:p14="http://schemas.microsoft.com/office/powerpoint/2010/main" val="418862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B41F6EC-500B-0D49-B41E-F712151A2628}" type="datetimeFigureOut">
              <a:rPr lang="en-US"/>
              <a:pPr/>
              <a:t>5/25/2017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635843F-117F-8444-A580-0232931FCA0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DC8FD97-4AD5-1345-8B72-5334D97927F9}" type="datetimeFigureOut">
              <a:rPr lang="en-US"/>
              <a:pPr/>
              <a:t>5/25/2017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7CAD68B-32F5-C64B-A6BE-D1FCFF6CE6D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D3DDFAE-7D82-A840-8435-CC1DE29E9387}" type="datetimeFigureOut">
              <a:rPr lang="en-US"/>
              <a:pPr/>
              <a:t>5/25/2017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D836448-4D95-9542-8042-A19097E129A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7001B39-3D09-BC4F-BCE0-5465D0C04388}" type="datetimeFigureOut">
              <a:rPr lang="en-US"/>
              <a:pPr/>
              <a:t>5/25/2017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4DF8368-E37C-F547-9CB1-E7AAFBE905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85A2FAE-DB4C-2B42-B690-CBD5C5AC3BAB}" type="datetimeFigureOut">
              <a:rPr lang="en-US"/>
              <a:pPr/>
              <a:t>5/25/2017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D2DB2C9-E335-FF42-A588-0E6F3BC50A3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3651427-B91D-5B4A-B8B0-AF0C68499781}" type="datetimeFigureOut">
              <a:rPr lang="en-US"/>
              <a:pPr/>
              <a:t>5/25/2017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5013A66-C2AA-D343-A437-CAD35ECA115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72D4C69-BE1C-6143-B05B-D24FD57148A2}" type="datetimeFigureOut">
              <a:rPr lang="en-US"/>
              <a:pPr/>
              <a:t>5/25/2017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1A0157C-BFD1-484F-9C41-8567B4C7483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97425BE-E1CC-4A4E-A514-A97FF33049A8}" type="datetimeFigureOut">
              <a:rPr lang="en-US"/>
              <a:pPr/>
              <a:t>5/25/2017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019ABBD-E778-9840-AD4F-5BBF6C9400D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31C6253-1C6E-C74F-85DC-6E076086EF9A}" type="datetimeFigureOut">
              <a:rPr lang="en-US"/>
              <a:pPr/>
              <a:t>5/25/2017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DC48FE4-CB52-D846-9C01-243F8ED27EE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89154FC-EA65-6A4B-ACC4-DC65249A4422}" type="datetimeFigureOut">
              <a:rPr lang="en-US"/>
              <a:pPr/>
              <a:t>5/25/2017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C90A5D4-B2E8-2944-93F0-0E196D237CB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4204F03-B43E-554A-A9D5-292903AC27A6}" type="datetimeFigureOut">
              <a:rPr lang="en-US"/>
              <a:pPr/>
              <a:t>5/25/2017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FABD32C-4A7F-9943-8918-4CB9517582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3"/>
          <a:srcRect/>
          <a:stretch>
            <a:fillRect/>
          </a:stretch>
        </p:blipFill>
        <p:spPr bwMode="auto">
          <a:xfrm>
            <a:off x="-1470025" y="-1666875"/>
            <a:ext cx="4057650" cy="3270250"/>
          </a:xfrm>
          <a:prstGeom prst="rect">
            <a:avLst/>
          </a:prstGeom>
          <a:noFill/>
          <a:ln w="9525">
            <a:noFill/>
            <a:miter lim="800000"/>
            <a:headEnd/>
            <a:tailEnd/>
          </a:ln>
        </p:spPr>
      </p:pic>
      <p:sp>
        <p:nvSpPr>
          <p:cNvPr id="8" name="Title 7"/>
          <p:cNvSpPr>
            <a:spLocks noGrp="1"/>
          </p:cNvSpPr>
          <p:nvPr>
            <p:ph type="title"/>
          </p:nvPr>
        </p:nvSpPr>
        <p:spPr>
          <a:xfrm>
            <a:off x="1643970" y="1751718"/>
            <a:ext cx="6628359" cy="4606354"/>
          </a:xfrm>
        </p:spPr>
        <p:txBody>
          <a:bodyPr lIns="0" tIns="0" rIns="0" bIns="0" rtlCol="0" anchor="t">
            <a:noAutofit/>
          </a:bodyPr>
          <a:lstStyle/>
          <a:p>
            <a:pPr fontAlgn="auto">
              <a:spcAft>
                <a:spcPts val="0"/>
              </a:spcAft>
              <a:defRPr/>
            </a:pPr>
            <a:r>
              <a:rPr lang="sl-SI" sz="2000" b="1" dirty="0">
                <a:solidFill>
                  <a:schemeClr val="tx1">
                    <a:lumMod val="65000"/>
                    <a:lumOff val="35000"/>
                  </a:schemeClr>
                </a:solidFill>
                <a:latin typeface="OfficinaSansITCPro Book"/>
                <a:ea typeface="+mj-ea"/>
                <a:cs typeface="OfficinaSansITCPro Book"/>
              </a:rPr>
              <a:t/>
            </a:r>
            <a:br>
              <a:rPr lang="sl-SI" sz="2000" b="1" dirty="0">
                <a:solidFill>
                  <a:schemeClr val="tx1">
                    <a:lumMod val="65000"/>
                    <a:lumOff val="35000"/>
                  </a:schemeClr>
                </a:solidFill>
                <a:latin typeface="OfficinaSansITCPro Book"/>
                <a:ea typeface="+mj-ea"/>
                <a:cs typeface="OfficinaSansITCPro Book"/>
              </a:rPr>
            </a:br>
            <a:r>
              <a:rPr lang="sl-SI" sz="2000" b="1" dirty="0">
                <a:solidFill>
                  <a:schemeClr val="tx1">
                    <a:lumMod val="65000"/>
                    <a:lumOff val="35000"/>
                  </a:schemeClr>
                </a:solidFill>
                <a:latin typeface="OfficinaSansITCPro Book"/>
                <a:ea typeface="+mj-ea"/>
                <a:cs typeface="OfficinaSansITCPro Book"/>
              </a:rPr>
              <a:t/>
            </a:r>
            <a:br>
              <a:rPr lang="sl-SI" sz="2000" b="1" dirty="0">
                <a:solidFill>
                  <a:schemeClr val="tx1">
                    <a:lumMod val="65000"/>
                    <a:lumOff val="35000"/>
                  </a:schemeClr>
                </a:solidFill>
                <a:latin typeface="OfficinaSansITCPro Book"/>
                <a:ea typeface="+mj-ea"/>
                <a:cs typeface="OfficinaSansITCPro Book"/>
              </a:rPr>
            </a:br>
            <a:r>
              <a:rPr lang="sl-SI" sz="2000" b="1" i="1" dirty="0">
                <a:solidFill>
                  <a:schemeClr val="tx1">
                    <a:lumMod val="65000"/>
                    <a:lumOff val="35000"/>
                  </a:schemeClr>
                </a:solidFill>
                <a:latin typeface="OfficinaSansITCPro Book"/>
                <a:ea typeface="+mj-ea"/>
                <a:cs typeface="OfficinaSansITCPro Book"/>
              </a:rPr>
              <a:t>Strokovni posvet volilnih komisij</a:t>
            </a:r>
            <a:r>
              <a:rPr lang="sl-SI" sz="2000" b="1" dirty="0">
                <a:solidFill>
                  <a:schemeClr val="tx1">
                    <a:lumMod val="65000"/>
                    <a:lumOff val="35000"/>
                  </a:schemeClr>
                </a:solidFill>
                <a:latin typeface="OfficinaSansITCPro Book"/>
                <a:ea typeface="+mj-ea"/>
                <a:cs typeface="OfficinaSansITCPro Book"/>
              </a:rPr>
              <a:t/>
            </a:r>
            <a:br>
              <a:rPr lang="sl-SI" sz="2000" b="1"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3200" b="1" i="1" dirty="0">
                <a:solidFill>
                  <a:schemeClr val="tx1">
                    <a:lumMod val="65000"/>
                    <a:lumOff val="35000"/>
                  </a:schemeClr>
                </a:solidFill>
                <a:latin typeface="OfficinaSansITCPro Book"/>
                <a:ea typeface="+mj-ea"/>
                <a:cs typeface="OfficinaSansITCPro Book"/>
              </a:rPr>
              <a:t>E-OBVESTILA VOLIVCEV</a:t>
            </a:r>
            <a:r>
              <a:rPr lang="sl-SI" sz="2800" b="1" i="1" dirty="0">
                <a:solidFill>
                  <a:schemeClr val="tx1">
                    <a:lumMod val="65000"/>
                    <a:lumOff val="35000"/>
                  </a:schemeClr>
                </a:solidFill>
                <a:latin typeface="OfficinaSansITCPro Book"/>
                <a:ea typeface="+mj-ea"/>
                <a:cs typeface="OfficinaSansITCPro Book"/>
              </a:rPr>
              <a:t/>
            </a:r>
            <a:br>
              <a:rPr lang="sl-SI" sz="2800" b="1" i="1" dirty="0">
                <a:solidFill>
                  <a:schemeClr val="tx1">
                    <a:lumMod val="65000"/>
                    <a:lumOff val="35000"/>
                  </a:schemeClr>
                </a:solidFill>
                <a:latin typeface="OfficinaSansITCPro Book"/>
                <a:ea typeface="+mj-ea"/>
                <a:cs typeface="OfficinaSansITCPro Book"/>
              </a:rPr>
            </a:br>
            <a:r>
              <a:rPr lang="sl-SI" sz="2000" i="1" dirty="0">
                <a:solidFill>
                  <a:schemeClr val="tx1">
                    <a:lumMod val="65000"/>
                    <a:lumOff val="35000"/>
                  </a:schemeClr>
                </a:solidFill>
                <a:latin typeface="OfficinaSansITCPro Book"/>
                <a:ea typeface="+mj-ea"/>
                <a:cs typeface="OfficinaSansITCPro Book"/>
              </a:rPr>
              <a:t/>
            </a:r>
            <a:br>
              <a:rPr lang="sl-SI" sz="2000" i="1"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1800" i="1" dirty="0">
                <a:solidFill>
                  <a:schemeClr val="tx1">
                    <a:lumMod val="65000"/>
                    <a:lumOff val="35000"/>
                  </a:schemeClr>
                </a:solidFill>
                <a:latin typeface="OfficinaSansITCPro Book"/>
                <a:ea typeface="+mj-ea"/>
                <a:cs typeface="OfficinaSansITCPro Book"/>
              </a:rPr>
              <a:t>Brdo pri Kranju, 25. maj 2017</a:t>
            </a:r>
            <a:r>
              <a:rPr lang="en-US" sz="2000" i="1" dirty="0">
                <a:solidFill>
                  <a:schemeClr val="tx1">
                    <a:lumMod val="65000"/>
                    <a:lumOff val="35000"/>
                  </a:schemeClr>
                </a:solidFill>
                <a:latin typeface="OfficinaSansITCPro Book"/>
                <a:ea typeface="+mj-ea"/>
                <a:cs typeface="OfficinaSansITCPro Book"/>
              </a:rPr>
              <a:t/>
            </a:r>
            <a:br>
              <a:rPr lang="en-US" sz="2000" i="1"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en-US" sz="1800" i="1" dirty="0">
                <a:solidFill>
                  <a:schemeClr val="tx1">
                    <a:lumMod val="65000"/>
                    <a:lumOff val="35000"/>
                  </a:schemeClr>
                </a:solidFill>
                <a:latin typeface="OfficinaSansITCPro Book"/>
                <a:ea typeface="+mj-ea"/>
                <a:cs typeface="OfficinaSansITCPro Book"/>
              </a:rPr>
              <a:t>Du</a:t>
            </a:r>
            <a:r>
              <a:rPr lang="sl-SI" sz="1800" i="1" dirty="0">
                <a:solidFill>
                  <a:schemeClr val="tx1">
                    <a:lumMod val="65000"/>
                    <a:lumOff val="35000"/>
                  </a:schemeClr>
                </a:solidFill>
                <a:latin typeface="OfficinaSansITCPro Book"/>
                <a:ea typeface="+mj-ea"/>
                <a:cs typeface="OfficinaSansITCPro Book"/>
              </a:rPr>
              <a:t>š</a:t>
            </a:r>
            <a:r>
              <a:rPr lang="en-US" sz="1800" i="1" dirty="0">
                <a:solidFill>
                  <a:schemeClr val="tx1">
                    <a:lumMod val="65000"/>
                    <a:lumOff val="35000"/>
                  </a:schemeClr>
                </a:solidFill>
                <a:latin typeface="OfficinaSansITCPro Book"/>
                <a:ea typeface="+mj-ea"/>
                <a:cs typeface="OfficinaSansITCPro Book"/>
              </a:rPr>
              <a:t>an </a:t>
            </a:r>
            <a:r>
              <a:rPr lang="sl-SI" sz="1800" i="1" dirty="0">
                <a:solidFill>
                  <a:schemeClr val="tx1">
                    <a:lumMod val="65000"/>
                    <a:lumOff val="35000"/>
                  </a:schemeClr>
                </a:solidFill>
                <a:latin typeface="OfficinaSansITCPro Book"/>
                <a:ea typeface="+mj-ea"/>
                <a:cs typeface="OfficinaSansITCPro Book"/>
              </a:rPr>
              <a:t>Vučko</a:t>
            </a:r>
            <a:r>
              <a:rPr lang="en-US" sz="1800" i="1" dirty="0">
                <a:solidFill>
                  <a:schemeClr val="tx1">
                    <a:lumMod val="65000"/>
                    <a:lumOff val="35000"/>
                  </a:schemeClr>
                </a:solidFill>
                <a:latin typeface="OfficinaSansITCPro Book"/>
                <a:ea typeface="+mj-ea"/>
                <a:cs typeface="OfficinaSansITCPro Book"/>
              </a:rPr>
              <a:t>, </a:t>
            </a:r>
            <a:r>
              <a:rPr lang="sl-SI" sz="1800" i="1" dirty="0">
                <a:solidFill>
                  <a:schemeClr val="tx1">
                    <a:lumMod val="65000"/>
                    <a:lumOff val="35000"/>
                  </a:schemeClr>
                </a:solidFill>
                <a:latin typeface="OfficinaSansITCPro Book"/>
                <a:ea typeface="+mj-ea"/>
                <a:cs typeface="OfficinaSansITCPro Book"/>
              </a:rPr>
              <a:t>Direktor</a:t>
            </a:r>
            <a:r>
              <a:rPr lang="en-US" sz="1800" i="1" dirty="0">
                <a:solidFill>
                  <a:schemeClr val="tx1">
                    <a:lumMod val="65000"/>
                    <a:lumOff val="35000"/>
                  </a:schemeClr>
                </a:solidFill>
                <a:latin typeface="OfficinaSansITCPro Book"/>
                <a:ea typeface="+mj-ea"/>
                <a:cs typeface="OfficinaSansITCPro Book"/>
              </a:rPr>
              <a:t> </a:t>
            </a:r>
            <a:r>
              <a:rPr lang="sl-SI" sz="1800" i="1" dirty="0">
                <a:solidFill>
                  <a:schemeClr val="tx1">
                    <a:lumMod val="65000"/>
                    <a:lumOff val="35000"/>
                  </a:schemeClr>
                </a:solidFill>
                <a:latin typeface="OfficinaSansITCPro Book"/>
                <a:ea typeface="+mj-ea"/>
                <a:cs typeface="OfficinaSansITCPro Book"/>
              </a:rPr>
              <a:t/>
            </a:r>
            <a:br>
              <a:rPr lang="sl-SI" sz="1800" i="1" dirty="0">
                <a:solidFill>
                  <a:schemeClr val="tx1">
                    <a:lumMod val="65000"/>
                    <a:lumOff val="35000"/>
                  </a:schemeClr>
                </a:solidFill>
                <a:latin typeface="OfficinaSansITCPro Book"/>
                <a:ea typeface="+mj-ea"/>
                <a:cs typeface="OfficinaSansITCPro Book"/>
              </a:rPr>
            </a:br>
            <a:endParaRPr lang="sl-SI" sz="1800" i="1" dirty="0">
              <a:solidFill>
                <a:schemeClr val="tx1">
                  <a:lumMod val="65000"/>
                  <a:lumOff val="35000"/>
                </a:schemeClr>
              </a:solidFill>
              <a:latin typeface="OfficinaSansITCPro Book"/>
              <a:ea typeface="+mj-ea"/>
              <a:cs typeface="OfficinaSansITCPro Book"/>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263" y="671512"/>
            <a:ext cx="4117367"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3"/>
          <a:srcRect/>
          <a:stretch>
            <a:fillRect/>
          </a:stretch>
        </p:blipFill>
        <p:spPr bwMode="auto">
          <a:xfrm>
            <a:off x="-1470025" y="-1666875"/>
            <a:ext cx="4057650" cy="3270250"/>
          </a:xfrm>
          <a:prstGeom prst="rect">
            <a:avLst/>
          </a:prstGeom>
          <a:noFill/>
          <a:ln w="9525">
            <a:noFill/>
            <a:miter lim="800000"/>
            <a:headEnd/>
            <a:tailEnd/>
          </a:ln>
        </p:spPr>
      </p:pic>
      <p:sp>
        <p:nvSpPr>
          <p:cNvPr id="8" name="Title 7"/>
          <p:cNvSpPr>
            <a:spLocks noGrp="1"/>
          </p:cNvSpPr>
          <p:nvPr>
            <p:ph type="title"/>
          </p:nvPr>
        </p:nvSpPr>
        <p:spPr>
          <a:xfrm>
            <a:off x="1152525" y="1080407"/>
            <a:ext cx="7229475" cy="5777593"/>
          </a:xfrm>
        </p:spPr>
        <p:txBody>
          <a:bodyPr lIns="0" tIns="0" rIns="0" bIns="0" rtlCol="0" anchor="t">
            <a:noAutofit/>
          </a:bodyPr>
          <a:lstStyle/>
          <a:p>
            <a:pPr algn="l" fontAlgn="auto">
              <a:spcAft>
                <a:spcPts val="0"/>
              </a:spcAft>
              <a:defRPr/>
            </a:pP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	</a:t>
            </a:r>
            <a:r>
              <a:rPr lang="sl-SI" sz="2000" b="1" dirty="0">
                <a:solidFill>
                  <a:schemeClr val="tx1">
                    <a:lumMod val="65000"/>
                    <a:lumOff val="35000"/>
                  </a:schemeClr>
                </a:solidFill>
                <a:latin typeface="OfficinaSansITCPro Book"/>
                <a:ea typeface="+mj-ea"/>
                <a:cs typeface="OfficinaSansITCPro Book"/>
              </a:rPr>
              <a:t>umaknili </a:t>
            </a:r>
            <a:r>
              <a:rPr lang="sl-SI" sz="2000" dirty="0">
                <a:solidFill>
                  <a:schemeClr val="tx1">
                    <a:lumMod val="65000"/>
                    <a:lumOff val="35000"/>
                  </a:schemeClr>
                </a:solidFill>
                <a:latin typeface="OfficinaSansITCPro Book"/>
                <a:ea typeface="+mj-ea"/>
                <a:cs typeface="OfficinaSansITCPro Book"/>
              </a:rPr>
              <a:t>tiste vloge, ki niso več potrebne: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 	glasovanje na volišču z glasovalno napravo,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B. 	„selitev“ invalida na volišče, ki je invalidom 						dostopno.</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	se dogovorili s posameznimi OVK za </a:t>
            </a:r>
            <a:r>
              <a:rPr lang="sl-SI" sz="2000" b="1" dirty="0">
                <a:solidFill>
                  <a:schemeClr val="tx1">
                    <a:lumMod val="65000"/>
                    <a:lumOff val="35000"/>
                  </a:schemeClr>
                </a:solidFill>
                <a:latin typeface="OfficinaSansITCPro Book"/>
                <a:ea typeface="+mj-ea"/>
                <a:cs typeface="OfficinaSansITCPro Book"/>
              </a:rPr>
              <a:t>testiranje </a:t>
            </a:r>
            <a:r>
              <a:rPr lang="sl-SI" sz="2000" b="1" dirty="0" smtClean="0">
                <a:solidFill>
                  <a:schemeClr val="tx1">
                    <a:lumMod val="65000"/>
                    <a:lumOff val="35000"/>
                  </a:schemeClr>
                </a:solidFill>
                <a:latin typeface="OfficinaSansITCPro Book"/>
                <a:ea typeface="+mj-ea"/>
                <a:cs typeface="OfficinaSansITCPro Book"/>
              </a:rPr>
              <a:t>				sistema</a:t>
            </a: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  	pripravili ustrezna in podrobna </a:t>
            </a:r>
            <a:r>
              <a:rPr lang="sl-SI" sz="2000" b="1" dirty="0">
                <a:solidFill>
                  <a:schemeClr val="tx1">
                    <a:lumMod val="65000"/>
                    <a:lumOff val="35000"/>
                  </a:schemeClr>
                </a:solidFill>
                <a:latin typeface="OfficinaSansITCPro Book"/>
                <a:ea typeface="+mj-ea"/>
                <a:cs typeface="OfficinaSansITCPro Book"/>
              </a:rPr>
              <a:t>uporabniška navodila</a:t>
            </a: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	temo obravnavali na naslednjem </a:t>
            </a:r>
            <a:r>
              <a:rPr lang="sl-SI" sz="2000" b="1" dirty="0">
                <a:solidFill>
                  <a:schemeClr val="tx1">
                    <a:lumMod val="65000"/>
                    <a:lumOff val="35000"/>
                  </a:schemeClr>
                </a:solidFill>
                <a:latin typeface="OfficinaSansITCPro Book"/>
                <a:ea typeface="+mj-ea"/>
                <a:cs typeface="OfficinaSansITCPro Book"/>
              </a:rPr>
              <a:t>strokovnem posvetu</a:t>
            </a:r>
            <a:r>
              <a:rPr lang="sl-SI" sz="2000" dirty="0">
                <a:solidFill>
                  <a:schemeClr val="tx1">
                    <a:lumMod val="65000"/>
                    <a:lumOff val="35000"/>
                  </a:schemeClr>
                </a:solidFill>
                <a:latin typeface="OfficinaSansITCPro Book"/>
                <a:ea typeface="+mj-ea"/>
                <a:cs typeface="OfficinaSansITCPro Book"/>
              </a:rPr>
              <a:t>, </a:t>
            </a:r>
            <a:r>
              <a:rPr lang="sl-SI" sz="2000" dirty="0" smtClean="0">
                <a:solidFill>
                  <a:schemeClr val="tx1">
                    <a:lumMod val="65000"/>
                    <a:lumOff val="35000"/>
                  </a:schemeClr>
                </a:solidFill>
                <a:latin typeface="OfficinaSansITCPro Book"/>
                <a:ea typeface="+mj-ea"/>
                <a:cs typeface="OfficinaSansITCPro Book"/>
              </a:rPr>
              <a:t>		ki bo organiziran </a:t>
            </a:r>
            <a:r>
              <a:rPr lang="sl-SI" sz="2000" dirty="0">
                <a:solidFill>
                  <a:schemeClr val="tx1">
                    <a:lumMod val="65000"/>
                    <a:lumOff val="35000"/>
                  </a:schemeClr>
                </a:solidFill>
                <a:latin typeface="OfficinaSansITCPro Book"/>
                <a:ea typeface="+mj-ea"/>
                <a:cs typeface="OfficinaSansITCPro Book"/>
              </a:rPr>
              <a:t>pred volitvami v državni zbor leta </a:t>
            </a:r>
            <a:r>
              <a:rPr lang="sl-SI" sz="2000" dirty="0" smtClean="0">
                <a:solidFill>
                  <a:schemeClr val="tx1">
                    <a:lumMod val="65000"/>
                    <a:lumOff val="35000"/>
                  </a:schemeClr>
                </a:solidFill>
                <a:latin typeface="OfficinaSansITCPro Book"/>
                <a:ea typeface="+mj-ea"/>
                <a:cs typeface="OfficinaSansITCPro Book"/>
              </a:rPr>
              <a:t>			2018</a:t>
            </a: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endParaRPr lang="sl-SI" sz="2000" dirty="0">
              <a:solidFill>
                <a:schemeClr val="tx1">
                  <a:lumMod val="65000"/>
                  <a:lumOff val="35000"/>
                </a:schemeClr>
              </a:solidFill>
              <a:latin typeface="OfficinaSansITCPro Book"/>
              <a:ea typeface="+mj-ea"/>
              <a:cs typeface="OfficinaSansITCPro Book"/>
            </a:endParaRPr>
          </a:p>
        </p:txBody>
      </p:sp>
    </p:spTree>
    <p:extLst>
      <p:ext uri="{BB962C8B-B14F-4D97-AF65-F5344CB8AC3E}">
        <p14:creationId xmlns:p14="http://schemas.microsoft.com/office/powerpoint/2010/main" val="518469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3"/>
          <a:srcRect/>
          <a:stretch>
            <a:fillRect/>
          </a:stretch>
        </p:blipFill>
        <p:spPr bwMode="auto">
          <a:xfrm>
            <a:off x="-1470025" y="-1666875"/>
            <a:ext cx="4057650" cy="3270250"/>
          </a:xfrm>
          <a:prstGeom prst="rect">
            <a:avLst/>
          </a:prstGeom>
          <a:noFill/>
          <a:ln w="9525">
            <a:noFill/>
            <a:miter lim="800000"/>
            <a:headEnd/>
            <a:tailEnd/>
          </a:ln>
        </p:spPr>
      </p:pic>
      <p:sp>
        <p:nvSpPr>
          <p:cNvPr id="8" name="Title 7"/>
          <p:cNvSpPr>
            <a:spLocks noGrp="1"/>
          </p:cNvSpPr>
          <p:nvPr>
            <p:ph type="title"/>
          </p:nvPr>
        </p:nvSpPr>
        <p:spPr>
          <a:xfrm>
            <a:off x="1123950" y="1080407"/>
            <a:ext cx="7191108" cy="5190853"/>
          </a:xfrm>
        </p:spPr>
        <p:txBody>
          <a:bodyPr lIns="0" tIns="0" rIns="0" bIns="0" rtlCol="0" anchor="t">
            <a:noAutofit/>
          </a:bodyPr>
          <a:lstStyle/>
          <a:p>
            <a:pPr fontAlgn="auto">
              <a:spcAft>
                <a:spcPts val="0"/>
              </a:spcAft>
              <a:defRPr/>
            </a:pP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4000" b="1" i="1" dirty="0">
                <a:solidFill>
                  <a:schemeClr val="tx1">
                    <a:lumMod val="65000"/>
                    <a:lumOff val="35000"/>
                  </a:schemeClr>
                </a:solidFill>
                <a:latin typeface="OfficinaSansITCPro Book"/>
                <a:ea typeface="+mj-ea"/>
                <a:cs typeface="OfficinaSansITCPro Book"/>
              </a:rPr>
              <a:t>HVALA ZA VAŠO </a:t>
            </a:r>
            <a:br>
              <a:rPr lang="sl-SI" sz="4000" b="1" i="1" dirty="0">
                <a:solidFill>
                  <a:schemeClr val="tx1">
                    <a:lumMod val="65000"/>
                    <a:lumOff val="35000"/>
                  </a:schemeClr>
                </a:solidFill>
                <a:latin typeface="OfficinaSansITCPro Book"/>
                <a:ea typeface="+mj-ea"/>
                <a:cs typeface="OfficinaSansITCPro Book"/>
              </a:rPr>
            </a:br>
            <a:r>
              <a:rPr lang="sl-SI" sz="4000" b="1" i="1" dirty="0">
                <a:solidFill>
                  <a:schemeClr val="tx1">
                    <a:lumMod val="65000"/>
                    <a:lumOff val="35000"/>
                  </a:schemeClr>
                </a:solidFill>
                <a:latin typeface="OfficinaSansITCPro Book"/>
                <a:ea typeface="+mj-ea"/>
                <a:cs typeface="OfficinaSansITCPro Book"/>
              </a:rPr>
              <a:t>POZORNOST!</a:t>
            </a:r>
          </a:p>
        </p:txBody>
      </p:sp>
      <p:pic>
        <p:nvPicPr>
          <p:cNvPr id="2" name="Slika 1"/>
          <p:cNvPicPr>
            <a:picLocks noChangeAspect="1"/>
          </p:cNvPicPr>
          <p:nvPr/>
        </p:nvPicPr>
        <p:blipFill>
          <a:blip r:embed="rId4"/>
          <a:stretch>
            <a:fillRect/>
          </a:stretch>
        </p:blipFill>
        <p:spPr>
          <a:xfrm>
            <a:off x="5980516" y="4025209"/>
            <a:ext cx="1860686" cy="1860686"/>
          </a:xfrm>
          <a:prstGeom prst="rect">
            <a:avLst/>
          </a:prstGeom>
        </p:spPr>
      </p:pic>
    </p:spTree>
    <p:extLst>
      <p:ext uri="{BB962C8B-B14F-4D97-AF65-F5344CB8AC3E}">
        <p14:creationId xmlns:p14="http://schemas.microsoft.com/office/powerpoint/2010/main" val="877266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3"/>
          <a:srcRect/>
          <a:stretch>
            <a:fillRect/>
          </a:stretch>
        </p:blipFill>
        <p:spPr bwMode="auto">
          <a:xfrm>
            <a:off x="-1470025" y="-1666875"/>
            <a:ext cx="4057650" cy="3270250"/>
          </a:xfrm>
          <a:prstGeom prst="rect">
            <a:avLst/>
          </a:prstGeom>
          <a:noFill/>
          <a:ln w="9525">
            <a:noFill/>
            <a:miter lim="800000"/>
            <a:headEnd/>
            <a:tailEnd/>
          </a:ln>
        </p:spPr>
      </p:pic>
      <p:sp>
        <p:nvSpPr>
          <p:cNvPr id="8" name="Title 7"/>
          <p:cNvSpPr>
            <a:spLocks noGrp="1"/>
          </p:cNvSpPr>
          <p:nvPr>
            <p:ph type="title"/>
          </p:nvPr>
        </p:nvSpPr>
        <p:spPr>
          <a:xfrm>
            <a:off x="1152525" y="898764"/>
            <a:ext cx="7124700" cy="5959236"/>
          </a:xfrm>
        </p:spPr>
        <p:txBody>
          <a:bodyPr lIns="0" tIns="0" rIns="0" bIns="0" rtlCol="0" anchor="t">
            <a:noAutofit/>
          </a:bodyPr>
          <a:lstStyle/>
          <a:p>
            <a:pPr algn="l" fontAlgn="auto">
              <a:spcAft>
                <a:spcPts val="0"/>
              </a:spcAft>
              <a:defRPr/>
            </a:pPr>
            <a:r>
              <a:rPr lang="sl-SI" sz="2200" b="1" dirty="0">
                <a:solidFill>
                  <a:schemeClr val="tx1">
                    <a:lumMod val="65000"/>
                    <a:lumOff val="35000"/>
                  </a:schemeClr>
                </a:solidFill>
                <a:latin typeface="OfficinaSansITCPro Book"/>
                <a:ea typeface="+mj-ea"/>
                <a:cs typeface="OfficinaSansITCPro Book"/>
              </a:rPr>
              <a:t>1. 	PRAVNI OKVIR</a:t>
            </a:r>
            <a:r>
              <a:rPr lang="sl-SI" sz="2200" dirty="0">
                <a:solidFill>
                  <a:schemeClr val="tx1">
                    <a:lumMod val="65000"/>
                    <a:lumOff val="35000"/>
                  </a:schemeClr>
                </a:solidFill>
                <a:latin typeface="OfficinaSansITCPro Book"/>
                <a:ea typeface="+mj-ea"/>
                <a:cs typeface="OfficinaSansITCPro Book"/>
              </a:rPr>
              <a:t/>
            </a:r>
            <a:br>
              <a:rPr lang="sl-SI" sz="22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Glasovanje je ena izmed </a:t>
            </a:r>
            <a:r>
              <a:rPr lang="sl-SI" sz="2000" b="1" dirty="0">
                <a:solidFill>
                  <a:schemeClr val="tx1">
                    <a:lumMod val="65000"/>
                    <a:lumOff val="35000"/>
                  </a:schemeClr>
                </a:solidFill>
                <a:latin typeface="OfficinaSansITCPro Book"/>
                <a:ea typeface="+mj-ea"/>
                <a:cs typeface="OfficinaSansITCPro Book"/>
              </a:rPr>
              <a:t>najpomembnejših faz volilnega 	postopka </a:t>
            </a:r>
            <a:r>
              <a:rPr lang="sl-SI" sz="2000" dirty="0">
                <a:solidFill>
                  <a:schemeClr val="tx1">
                    <a:lumMod val="65000"/>
                    <a:lumOff val="35000"/>
                  </a:schemeClr>
                </a:solidFill>
                <a:latin typeface="OfficinaSansITCPro Book"/>
                <a:ea typeface="+mj-ea"/>
                <a:cs typeface="OfficinaSansITCPro Book"/>
              </a:rPr>
              <a:t>- opravi dokončna izbira med predlaganimi 	kandidaturami.</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Volivci praviloma </a:t>
            </a:r>
            <a:r>
              <a:rPr lang="sl-SI" sz="2000" b="1" dirty="0">
                <a:solidFill>
                  <a:schemeClr val="tx1">
                    <a:lumMod val="65000"/>
                    <a:lumOff val="35000"/>
                  </a:schemeClr>
                </a:solidFill>
                <a:latin typeface="OfficinaSansITCPro Book"/>
                <a:ea typeface="+mj-ea"/>
                <a:cs typeface="OfficinaSansITCPro Book"/>
              </a:rPr>
              <a:t>glasujejo na volišču </a:t>
            </a:r>
            <a:r>
              <a:rPr lang="sl-SI" sz="2000" dirty="0">
                <a:solidFill>
                  <a:schemeClr val="tx1">
                    <a:lumMod val="65000"/>
                    <a:lumOff val="35000"/>
                  </a:schemeClr>
                </a:solidFill>
                <a:latin typeface="OfficinaSansITCPro Book"/>
                <a:ea typeface="+mj-ea"/>
                <a:cs typeface="OfficinaSansITCPro Book"/>
              </a:rPr>
              <a:t>v kraju stalnega 	prebivališča, kjer so vpisani v volilne imenike - </a:t>
            </a:r>
            <a:r>
              <a:rPr lang="sl-SI" sz="2000" i="1" dirty="0">
                <a:solidFill>
                  <a:schemeClr val="tx1">
                    <a:lumMod val="65000"/>
                    <a:lumOff val="35000"/>
                  </a:schemeClr>
                </a:solidFill>
                <a:latin typeface="OfficinaSansITCPro Book"/>
                <a:ea typeface="+mj-ea"/>
                <a:cs typeface="OfficinaSansITCPro Book"/>
              </a:rPr>
              <a:t>71. člen </a:t>
            </a:r>
            <a:r>
              <a:rPr lang="sl-SI" sz="2000" i="1" dirty="0" smtClean="0">
                <a:solidFill>
                  <a:schemeClr val="tx1">
                    <a:lumMod val="65000"/>
                    <a:lumOff val="35000"/>
                  </a:schemeClr>
                </a:solidFill>
                <a:latin typeface="OfficinaSansITCPro Book"/>
                <a:ea typeface="+mj-ea"/>
                <a:cs typeface="OfficinaSansITCPro Book"/>
              </a:rPr>
              <a:t>	ZVDZ</a:t>
            </a:r>
            <a:r>
              <a:rPr lang="sl-SI" sz="2000" i="1" dirty="0">
                <a:solidFill>
                  <a:schemeClr val="tx1">
                    <a:lumMod val="65000"/>
                    <a:lumOff val="35000"/>
                  </a:schemeClr>
                </a:solidFill>
                <a:latin typeface="OfficinaSansITCPro Book"/>
                <a:ea typeface="+mj-ea"/>
                <a:cs typeface="OfficinaSansITCPro Book"/>
              </a:rPr>
              <a:t>.</a:t>
            </a: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Na </a:t>
            </a:r>
            <a:r>
              <a:rPr lang="sl-SI" sz="2000" b="1" dirty="0">
                <a:solidFill>
                  <a:schemeClr val="tx1">
                    <a:lumMod val="65000"/>
                    <a:lumOff val="35000"/>
                  </a:schemeClr>
                </a:solidFill>
                <a:latin typeface="OfficinaSansITCPro Book"/>
                <a:ea typeface="+mj-ea"/>
                <a:cs typeface="OfficinaSansITCPro Book"/>
              </a:rPr>
              <a:t>drug (»poseben«) način </a:t>
            </a:r>
            <a:r>
              <a:rPr lang="sl-SI" sz="2000" dirty="0">
                <a:solidFill>
                  <a:schemeClr val="tx1">
                    <a:lumMod val="65000"/>
                    <a:lumOff val="35000"/>
                  </a:schemeClr>
                </a:solidFill>
                <a:latin typeface="OfficinaSansITCPro Book"/>
                <a:ea typeface="+mj-ea"/>
                <a:cs typeface="OfficinaSansITCPro Book"/>
              </a:rPr>
              <a:t>lahko glasujejo: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	volivci s st. prebivališčem v SLO, ki bodo </a:t>
            </a:r>
            <a:r>
              <a:rPr lang="sl-SI" sz="2000" b="1" dirty="0">
                <a:solidFill>
                  <a:schemeClr val="tx1">
                    <a:lumMod val="65000"/>
                    <a:lumOff val="35000"/>
                  </a:schemeClr>
                </a:solidFill>
                <a:latin typeface="OfficinaSansITCPro Book"/>
                <a:ea typeface="+mj-ea"/>
                <a:cs typeface="OfficinaSansITCPro Book"/>
              </a:rPr>
              <a:t>na dan </a:t>
            </a:r>
            <a:r>
              <a:rPr lang="sl-SI" sz="2000" b="1" dirty="0" smtClean="0">
                <a:solidFill>
                  <a:schemeClr val="tx1">
                    <a:lumMod val="65000"/>
                    <a:lumOff val="35000"/>
                  </a:schemeClr>
                </a:solidFill>
                <a:latin typeface="OfficinaSansITCPro Book"/>
                <a:ea typeface="+mj-ea"/>
                <a:cs typeface="OfficinaSansITCPro Book"/>
              </a:rPr>
              <a:t>			glasovanja začasno </a:t>
            </a:r>
            <a:r>
              <a:rPr lang="sl-SI" sz="2000" b="1" dirty="0">
                <a:solidFill>
                  <a:schemeClr val="tx1">
                    <a:lumMod val="65000"/>
                    <a:lumOff val="35000"/>
                  </a:schemeClr>
                </a:solidFill>
                <a:latin typeface="OfficinaSansITCPro Book"/>
                <a:ea typeface="+mj-ea"/>
                <a:cs typeface="OfficinaSansITCPro Book"/>
              </a:rPr>
              <a:t>v tujini </a:t>
            </a:r>
            <a:r>
              <a:rPr lang="sl-SI" sz="2000" dirty="0">
                <a:solidFill>
                  <a:schemeClr val="tx1">
                    <a:lumMod val="65000"/>
                    <a:lumOff val="35000"/>
                  </a:schemeClr>
                </a:solidFill>
                <a:latin typeface="OfficinaSansITCPro Book"/>
                <a:ea typeface="+mj-ea"/>
                <a:cs typeface="OfficinaSansITCPro Book"/>
              </a:rPr>
              <a:t>(po pošti ali na DKP) – </a:t>
            </a:r>
            <a:r>
              <a:rPr lang="sl-SI" sz="2000" dirty="0" smtClean="0">
                <a:solidFill>
                  <a:schemeClr val="tx1">
                    <a:lumMod val="65000"/>
                    <a:lumOff val="35000"/>
                  </a:schemeClr>
                </a:solidFill>
                <a:latin typeface="OfficinaSansITCPro Book"/>
                <a:ea typeface="+mj-ea"/>
                <a:cs typeface="OfficinaSansITCPro Book"/>
              </a:rPr>
              <a:t>		</a:t>
            </a:r>
            <a:r>
              <a:rPr lang="sl-SI" sz="2000" i="1" dirty="0" smtClean="0">
                <a:solidFill>
                  <a:schemeClr val="tx1">
                    <a:lumMod val="65000"/>
                    <a:lumOff val="35000"/>
                  </a:schemeClr>
                </a:solidFill>
                <a:latin typeface="OfficinaSansITCPro Book"/>
                <a:ea typeface="+mj-ea"/>
                <a:cs typeface="OfficinaSansITCPro Book"/>
              </a:rPr>
              <a:t>82</a:t>
            </a:r>
            <a:r>
              <a:rPr lang="sl-SI" sz="2000" i="1" dirty="0">
                <a:solidFill>
                  <a:schemeClr val="tx1">
                    <a:lumMod val="65000"/>
                    <a:lumOff val="35000"/>
                  </a:schemeClr>
                </a:solidFill>
                <a:latin typeface="OfficinaSansITCPro Book"/>
                <a:ea typeface="+mj-ea"/>
                <a:cs typeface="OfficinaSansITCPro Book"/>
              </a:rPr>
              <a:t>. člen ZVDZ</a:t>
            </a:r>
            <a:r>
              <a:rPr lang="sl-SI" sz="2000" dirty="0">
                <a:solidFill>
                  <a:schemeClr val="tx1">
                    <a:lumMod val="65000"/>
                    <a:lumOff val="35000"/>
                  </a:schemeClr>
                </a:solidFill>
                <a:latin typeface="OfficinaSansITCPro Book"/>
                <a:ea typeface="+mj-ea"/>
                <a:cs typeface="OfficinaSansITCPro Book"/>
              </a:rPr>
              <a:t>;</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	volivci, ki želijo glasovati v SLO </a:t>
            </a:r>
            <a:r>
              <a:rPr lang="sl-SI" sz="2000" b="1" dirty="0">
                <a:solidFill>
                  <a:schemeClr val="tx1">
                    <a:lumMod val="65000"/>
                    <a:lumOff val="35000"/>
                  </a:schemeClr>
                </a:solidFill>
                <a:latin typeface="OfficinaSansITCPro Book"/>
                <a:ea typeface="+mj-ea"/>
                <a:cs typeface="OfficinaSansITCPro Book"/>
              </a:rPr>
              <a:t>zunaj okraja stalnega 		</a:t>
            </a:r>
            <a:r>
              <a:rPr lang="sl-SI" sz="2000" b="1" dirty="0" smtClean="0">
                <a:solidFill>
                  <a:schemeClr val="tx1">
                    <a:lumMod val="65000"/>
                    <a:lumOff val="35000"/>
                  </a:schemeClr>
                </a:solidFill>
                <a:latin typeface="OfficinaSansITCPro Book"/>
                <a:ea typeface="+mj-ea"/>
                <a:cs typeface="OfficinaSansITCPro Book"/>
              </a:rPr>
              <a:t>prebivališča</a:t>
            </a:r>
            <a:r>
              <a:rPr lang="sl-SI" sz="2000" dirty="0" smtClean="0">
                <a:solidFill>
                  <a:schemeClr val="tx1">
                    <a:lumMod val="65000"/>
                    <a:lumOff val="35000"/>
                  </a:schemeClr>
                </a:solidFill>
                <a:latin typeface="OfficinaSansITCPro Book"/>
                <a:ea typeface="+mj-ea"/>
                <a:cs typeface="OfficinaSansITCPro Book"/>
              </a:rPr>
              <a:t> </a:t>
            </a:r>
            <a:r>
              <a:rPr lang="sl-SI" sz="2000" dirty="0">
                <a:solidFill>
                  <a:schemeClr val="tx1">
                    <a:lumMod val="65000"/>
                    <a:lumOff val="35000"/>
                  </a:schemeClr>
                </a:solidFill>
                <a:latin typeface="OfficinaSansITCPro Book"/>
                <a:ea typeface="+mj-ea"/>
                <a:cs typeface="OfficinaSansITCPro Book"/>
              </a:rPr>
              <a:t>– </a:t>
            </a:r>
            <a:r>
              <a:rPr lang="sl-SI" sz="2000" i="1" dirty="0">
                <a:solidFill>
                  <a:schemeClr val="tx1">
                    <a:lumMod val="65000"/>
                    <a:lumOff val="35000"/>
                  </a:schemeClr>
                </a:solidFill>
                <a:latin typeface="OfficinaSansITCPro Book"/>
                <a:ea typeface="+mj-ea"/>
                <a:cs typeface="OfficinaSansITCPro Book"/>
              </a:rPr>
              <a:t>79.a člen ZVDZ</a:t>
            </a:r>
            <a:r>
              <a:rPr lang="sl-SI" sz="2000" dirty="0">
                <a:solidFill>
                  <a:schemeClr val="tx1">
                    <a:lumMod val="65000"/>
                    <a:lumOff val="35000"/>
                  </a:schemeClr>
                </a:solidFill>
                <a:latin typeface="OfficinaSansITCPro Book"/>
                <a:ea typeface="+mj-ea"/>
                <a:cs typeface="OfficinaSansITCPro Book"/>
              </a:rPr>
              <a:t>;</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	volivci, ki so na </a:t>
            </a:r>
            <a:r>
              <a:rPr lang="sl-SI" sz="2000" b="1" dirty="0">
                <a:solidFill>
                  <a:schemeClr val="tx1">
                    <a:lumMod val="65000"/>
                    <a:lumOff val="35000"/>
                  </a:schemeClr>
                </a:solidFill>
                <a:latin typeface="OfficinaSansITCPro Book"/>
                <a:ea typeface="+mj-ea"/>
                <a:cs typeface="OfficinaSansITCPro Book"/>
              </a:rPr>
              <a:t>dan glasovanja v bolnišnici, </a:t>
            </a:r>
            <a:r>
              <a:rPr lang="sl-SI" sz="2000" b="1" dirty="0" smtClean="0">
                <a:solidFill>
                  <a:schemeClr val="tx1">
                    <a:lumMod val="65000"/>
                    <a:lumOff val="35000"/>
                  </a:schemeClr>
                </a:solidFill>
                <a:latin typeface="OfficinaSansITCPro Book"/>
                <a:ea typeface="+mj-ea"/>
                <a:cs typeface="OfficinaSansITCPro Book"/>
              </a:rPr>
              <a:t>				zdravilišču</a:t>
            </a:r>
            <a:r>
              <a:rPr lang="sl-SI" sz="2000" b="1" dirty="0">
                <a:solidFill>
                  <a:schemeClr val="tx1">
                    <a:lumMod val="65000"/>
                    <a:lumOff val="35000"/>
                  </a:schemeClr>
                </a:solidFill>
                <a:latin typeface="OfficinaSansITCPro Book"/>
                <a:ea typeface="+mj-ea"/>
                <a:cs typeface="OfficinaSansITCPro Book"/>
              </a:rPr>
              <a:t>, </a:t>
            </a:r>
            <a:r>
              <a:rPr lang="sl-SI" sz="2000" b="1" dirty="0" smtClean="0">
                <a:solidFill>
                  <a:schemeClr val="tx1">
                    <a:lumMod val="65000"/>
                    <a:lumOff val="35000"/>
                  </a:schemeClr>
                </a:solidFill>
                <a:latin typeface="OfficinaSansITCPro Book"/>
                <a:ea typeface="+mj-ea"/>
                <a:cs typeface="OfficinaSansITCPro Book"/>
              </a:rPr>
              <a:t>domu </a:t>
            </a:r>
            <a:r>
              <a:rPr lang="sl-SI" sz="2000" b="1" dirty="0">
                <a:solidFill>
                  <a:schemeClr val="tx1">
                    <a:lumMod val="65000"/>
                    <a:lumOff val="35000"/>
                  </a:schemeClr>
                </a:solidFill>
                <a:latin typeface="OfficinaSansITCPro Book"/>
                <a:ea typeface="+mj-ea"/>
                <a:cs typeface="OfficinaSansITCPro Book"/>
              </a:rPr>
              <a:t>za starejše ali zavodu za </a:t>
            </a:r>
            <a:r>
              <a:rPr lang="sl-SI" sz="2000" b="1" dirty="0" smtClean="0">
                <a:solidFill>
                  <a:schemeClr val="tx1">
                    <a:lumMod val="65000"/>
                    <a:lumOff val="35000"/>
                  </a:schemeClr>
                </a:solidFill>
                <a:latin typeface="OfficinaSansITCPro Book"/>
                <a:ea typeface="+mj-ea"/>
                <a:cs typeface="OfficinaSansITCPro Book"/>
              </a:rPr>
              <a:t>				prestajanje </a:t>
            </a:r>
            <a:r>
              <a:rPr lang="sl-SI" sz="2000" b="1" dirty="0">
                <a:solidFill>
                  <a:schemeClr val="tx1">
                    <a:lumMod val="65000"/>
                    <a:lumOff val="35000"/>
                  </a:schemeClr>
                </a:solidFill>
                <a:latin typeface="OfficinaSansITCPro Book"/>
                <a:ea typeface="+mj-ea"/>
                <a:cs typeface="OfficinaSansITCPro Book"/>
              </a:rPr>
              <a:t>zaporne kazni 	</a:t>
            </a:r>
            <a:r>
              <a:rPr lang="sl-SI" sz="2000" dirty="0" smtClean="0">
                <a:solidFill>
                  <a:schemeClr val="tx1">
                    <a:lumMod val="65000"/>
                    <a:lumOff val="35000"/>
                  </a:schemeClr>
                </a:solidFill>
                <a:latin typeface="OfficinaSansITCPro Book"/>
                <a:ea typeface="+mj-ea"/>
                <a:cs typeface="OfficinaSansITCPro Book"/>
              </a:rPr>
              <a:t>(</a:t>
            </a:r>
            <a:r>
              <a:rPr lang="sl-SI" sz="2000" dirty="0">
                <a:solidFill>
                  <a:schemeClr val="tx1">
                    <a:lumMod val="65000"/>
                    <a:lumOff val="35000"/>
                  </a:schemeClr>
                </a:solidFill>
                <a:latin typeface="OfficinaSansITCPro Book"/>
                <a:ea typeface="+mj-ea"/>
                <a:cs typeface="OfficinaSansITCPro Book"/>
              </a:rPr>
              <a:t>po pošti) – </a:t>
            </a:r>
            <a:r>
              <a:rPr lang="sl-SI" sz="2000" i="1" dirty="0">
                <a:solidFill>
                  <a:schemeClr val="tx1">
                    <a:lumMod val="65000"/>
                    <a:lumOff val="35000"/>
                  </a:schemeClr>
                </a:solidFill>
                <a:latin typeface="OfficinaSansITCPro Book"/>
                <a:ea typeface="+mj-ea"/>
                <a:cs typeface="OfficinaSansITCPro Book"/>
              </a:rPr>
              <a:t>81. </a:t>
            </a:r>
            <a:r>
              <a:rPr lang="sl-SI" sz="2000" i="1" dirty="0" smtClean="0">
                <a:solidFill>
                  <a:schemeClr val="tx1">
                    <a:lumMod val="65000"/>
                    <a:lumOff val="35000"/>
                  </a:schemeClr>
                </a:solidFill>
                <a:latin typeface="OfficinaSansITCPro Book"/>
                <a:ea typeface="+mj-ea"/>
                <a:cs typeface="OfficinaSansITCPro Book"/>
              </a:rPr>
              <a:t>člen</a:t>
            </a:r>
            <a:r>
              <a:rPr lang="sl-SI" sz="2000" dirty="0" smtClean="0">
                <a:solidFill>
                  <a:schemeClr val="tx1">
                    <a:lumMod val="65000"/>
                    <a:lumOff val="35000"/>
                  </a:schemeClr>
                </a:solidFill>
                <a:latin typeface="OfficinaSansITCPro Book"/>
                <a:ea typeface="+mj-ea"/>
                <a:cs typeface="OfficinaSansITCPro Book"/>
              </a:rPr>
              <a:t>;</a:t>
            </a: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b="1" dirty="0">
                <a:solidFill>
                  <a:srgbClr val="FF0000"/>
                </a:solidFill>
                <a:latin typeface="OfficinaSansITCPro Book"/>
                <a:ea typeface="+mj-ea"/>
                <a:cs typeface="OfficinaSansITCPro Book"/>
              </a:rPr>
              <a:t> </a:t>
            </a:r>
            <a:r>
              <a:rPr lang="sl-SI" sz="2000" dirty="0">
                <a:solidFill>
                  <a:srgbClr val="FF0000"/>
                </a:solidFill>
                <a:latin typeface="OfficinaSansITCPro Book"/>
                <a:ea typeface="+mj-ea"/>
                <a:cs typeface="OfficinaSansITCPro Book"/>
              </a:rPr>
              <a:t/>
            </a:r>
            <a:br>
              <a:rPr lang="sl-SI" sz="2000" dirty="0">
                <a:solidFill>
                  <a:srgbClr val="FF0000"/>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cs typeface="OfficinaSansITCPro Book"/>
              </a:rPr>
              <a:t/>
            </a:r>
            <a:br>
              <a:rPr lang="sl-SI" sz="2000" dirty="0">
                <a:solidFill>
                  <a:schemeClr val="tx1">
                    <a:lumMod val="65000"/>
                    <a:lumOff val="35000"/>
                  </a:schemeClr>
                </a:solidFill>
                <a:latin typeface="OfficinaSansITCPro Book"/>
                <a:cs typeface="OfficinaSansITCPro Book"/>
              </a:rPr>
            </a:br>
            <a:r>
              <a:rPr lang="sl-SI" sz="2000" b="1" dirty="0">
                <a:solidFill>
                  <a:schemeClr val="tx1">
                    <a:lumMod val="65000"/>
                    <a:lumOff val="35000"/>
                  </a:schemeClr>
                </a:solidFill>
                <a:latin typeface="OfficinaSansITCPro Book"/>
                <a:ea typeface="+mj-ea"/>
                <a:cs typeface="OfficinaSansITCPro Book"/>
              </a:rPr>
              <a:t/>
            </a:r>
            <a:br>
              <a:rPr lang="sl-SI" sz="2000" b="1"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endParaRPr lang="sl-SI" sz="2000" dirty="0">
              <a:solidFill>
                <a:schemeClr val="tx1">
                  <a:lumMod val="65000"/>
                  <a:lumOff val="35000"/>
                </a:schemeClr>
              </a:solidFill>
              <a:latin typeface="OfficinaSansITCPro Book"/>
              <a:ea typeface="+mj-ea"/>
              <a:cs typeface="OfficinaSansITCPro Book"/>
            </a:endParaRPr>
          </a:p>
        </p:txBody>
      </p:sp>
      <p:pic>
        <p:nvPicPr>
          <p:cNvPr id="2" name="Slika 1"/>
          <p:cNvPicPr>
            <a:picLocks noChangeAspect="1"/>
          </p:cNvPicPr>
          <p:nvPr/>
        </p:nvPicPr>
        <p:blipFill>
          <a:blip r:embed="rId4"/>
          <a:stretch>
            <a:fillRect/>
          </a:stretch>
        </p:blipFill>
        <p:spPr>
          <a:xfrm>
            <a:off x="7802880" y="255511"/>
            <a:ext cx="1105584" cy="1105584"/>
          </a:xfrm>
          <a:prstGeom prst="rect">
            <a:avLst/>
          </a:prstGeom>
        </p:spPr>
      </p:pic>
    </p:spTree>
    <p:extLst>
      <p:ext uri="{BB962C8B-B14F-4D97-AF65-F5344CB8AC3E}">
        <p14:creationId xmlns:p14="http://schemas.microsoft.com/office/powerpoint/2010/main" val="3756653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3"/>
          <a:srcRect/>
          <a:stretch>
            <a:fillRect/>
          </a:stretch>
        </p:blipFill>
        <p:spPr bwMode="auto">
          <a:xfrm>
            <a:off x="-1470025" y="-1666875"/>
            <a:ext cx="4057650" cy="3270250"/>
          </a:xfrm>
          <a:prstGeom prst="rect">
            <a:avLst/>
          </a:prstGeom>
          <a:noFill/>
          <a:ln w="9525">
            <a:noFill/>
            <a:miter lim="800000"/>
            <a:headEnd/>
            <a:tailEnd/>
          </a:ln>
        </p:spPr>
      </p:pic>
      <p:sp>
        <p:nvSpPr>
          <p:cNvPr id="8" name="Title 7"/>
          <p:cNvSpPr>
            <a:spLocks noGrp="1"/>
          </p:cNvSpPr>
          <p:nvPr>
            <p:ph type="title"/>
          </p:nvPr>
        </p:nvSpPr>
        <p:spPr>
          <a:xfrm>
            <a:off x="1127761" y="1080406"/>
            <a:ext cx="7172058" cy="5606143"/>
          </a:xfrm>
        </p:spPr>
        <p:txBody>
          <a:bodyPr lIns="0" tIns="0" rIns="0" bIns="0" rtlCol="0" anchor="t">
            <a:noAutofit/>
          </a:bodyPr>
          <a:lstStyle/>
          <a:p>
            <a:pPr algn="l" fontAlgn="auto">
              <a:spcAft>
                <a:spcPts val="0"/>
              </a:spcAft>
              <a:defRPr/>
            </a:pPr>
            <a:r>
              <a:rPr lang="sl-SI" sz="2000" dirty="0">
                <a:solidFill>
                  <a:schemeClr val="tx1">
                    <a:lumMod val="65000"/>
                    <a:lumOff val="35000"/>
                  </a:schemeClr>
                </a:solidFill>
                <a:latin typeface="OfficinaSansITCPro Book"/>
                <a:ea typeface="+mj-ea"/>
                <a:cs typeface="OfficinaSansITCPro Book"/>
              </a:rPr>
              <a:t>	• 	volivci, ki nimajo stalnega prebivališča v SLO </a:t>
            </a:r>
            <a:r>
              <a:rPr lang="sl-SI" sz="2000" dirty="0" smtClean="0">
                <a:solidFill>
                  <a:schemeClr val="tx1">
                    <a:lumMod val="65000"/>
                    <a:lumOff val="35000"/>
                  </a:schemeClr>
                </a:solidFill>
                <a:latin typeface="OfficinaSansITCPro Book"/>
                <a:ea typeface="+mj-ea"/>
                <a:cs typeface="OfficinaSansITCPro Book"/>
              </a:rPr>
              <a:t>				(</a:t>
            </a:r>
            <a:r>
              <a:rPr lang="sl-SI" sz="2000" dirty="0">
                <a:solidFill>
                  <a:schemeClr val="tx1">
                    <a:lumMod val="65000"/>
                    <a:lumOff val="35000"/>
                  </a:schemeClr>
                </a:solidFill>
                <a:latin typeface="OfficinaSansITCPro Book"/>
                <a:ea typeface="+mj-ea"/>
                <a:cs typeface="OfficinaSansITCPro Book"/>
              </a:rPr>
              <a:t>izseljenci), </a:t>
            </a:r>
            <a:r>
              <a:rPr lang="sl-SI" sz="2000" b="1" dirty="0">
                <a:solidFill>
                  <a:schemeClr val="tx1">
                    <a:lumMod val="65000"/>
                    <a:lumOff val="35000"/>
                  </a:schemeClr>
                </a:solidFill>
                <a:latin typeface="OfficinaSansITCPro Book"/>
                <a:ea typeface="+mj-ea"/>
                <a:cs typeface="OfficinaSansITCPro Book"/>
              </a:rPr>
              <a:t>na </a:t>
            </a:r>
            <a:r>
              <a:rPr lang="sl-SI" sz="2000" b="1" dirty="0" smtClean="0">
                <a:solidFill>
                  <a:schemeClr val="tx1">
                    <a:lumMod val="65000"/>
                    <a:lumOff val="35000"/>
                  </a:schemeClr>
                </a:solidFill>
                <a:latin typeface="OfficinaSansITCPro Book"/>
                <a:ea typeface="+mj-ea"/>
                <a:cs typeface="OfficinaSansITCPro Book"/>
              </a:rPr>
              <a:t>dan </a:t>
            </a:r>
            <a:r>
              <a:rPr lang="sl-SI" sz="2000" b="1" dirty="0">
                <a:solidFill>
                  <a:schemeClr val="tx1">
                    <a:lumMod val="65000"/>
                    <a:lumOff val="35000"/>
                  </a:schemeClr>
                </a:solidFill>
                <a:latin typeface="OfficinaSansITCPro Book"/>
                <a:ea typeface="+mj-ea"/>
                <a:cs typeface="OfficinaSansITCPro Book"/>
              </a:rPr>
              <a:t>glasovanja</a:t>
            </a:r>
            <a:r>
              <a:rPr lang="sl-SI" sz="2000" dirty="0">
                <a:solidFill>
                  <a:schemeClr val="tx1">
                    <a:lumMod val="65000"/>
                    <a:lumOff val="35000"/>
                  </a:schemeClr>
                </a:solidFill>
                <a:latin typeface="OfficinaSansITCPro Book"/>
                <a:ea typeface="+mj-ea"/>
                <a:cs typeface="OfficinaSansITCPro Book"/>
              </a:rPr>
              <a:t> pa bodo v SLO;</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	volivci, ki se </a:t>
            </a:r>
            <a:r>
              <a:rPr lang="sl-SI" sz="2000" b="1" dirty="0">
                <a:solidFill>
                  <a:schemeClr val="tx1">
                    <a:lumMod val="65000"/>
                    <a:lumOff val="35000"/>
                  </a:schemeClr>
                </a:solidFill>
                <a:latin typeface="OfficinaSansITCPro Book"/>
                <a:ea typeface="+mj-ea"/>
                <a:cs typeface="OfficinaSansITCPro Book"/>
              </a:rPr>
              <a:t>zaradi bolezni ne morejo osebno </a:t>
            </a:r>
            <a:r>
              <a:rPr lang="sl-SI" sz="2000" b="1" dirty="0" smtClean="0">
                <a:solidFill>
                  <a:schemeClr val="tx1">
                    <a:lumMod val="65000"/>
                    <a:lumOff val="35000"/>
                  </a:schemeClr>
                </a:solidFill>
                <a:latin typeface="OfficinaSansITCPro Book"/>
                <a:ea typeface="+mj-ea"/>
                <a:cs typeface="OfficinaSansITCPro Book"/>
              </a:rPr>
              <a:t>				zglasiti </a:t>
            </a:r>
            <a:r>
              <a:rPr lang="sl-SI" sz="2000" b="1" dirty="0">
                <a:solidFill>
                  <a:schemeClr val="tx1">
                    <a:lumMod val="65000"/>
                    <a:lumOff val="35000"/>
                  </a:schemeClr>
                </a:solidFill>
                <a:latin typeface="OfficinaSansITCPro Book"/>
                <a:ea typeface="+mj-ea"/>
                <a:cs typeface="OfficinaSansITCPro Book"/>
              </a:rPr>
              <a:t>na </a:t>
            </a:r>
            <a:r>
              <a:rPr lang="sl-SI" sz="2000" b="1" dirty="0" smtClean="0">
                <a:solidFill>
                  <a:schemeClr val="tx1">
                    <a:lumMod val="65000"/>
                    <a:lumOff val="35000"/>
                  </a:schemeClr>
                </a:solidFill>
                <a:latin typeface="OfficinaSansITCPro Book"/>
                <a:ea typeface="+mj-ea"/>
                <a:cs typeface="OfficinaSansITCPro Book"/>
              </a:rPr>
              <a:t>volišču </a:t>
            </a:r>
            <a:r>
              <a:rPr lang="sl-SI" sz="2000" dirty="0">
                <a:solidFill>
                  <a:schemeClr val="tx1">
                    <a:lumMod val="65000"/>
                    <a:lumOff val="35000"/>
                  </a:schemeClr>
                </a:solidFill>
                <a:latin typeface="OfficinaSansITCPro Book"/>
                <a:ea typeface="+mj-ea"/>
                <a:cs typeface="OfficinaSansITCPro Book"/>
              </a:rPr>
              <a:t>in želijo glasovati na svojem domu </a:t>
            </a:r>
            <a:r>
              <a:rPr lang="sl-SI" sz="2000" dirty="0" smtClean="0">
                <a:solidFill>
                  <a:schemeClr val="tx1">
                    <a:lumMod val="65000"/>
                    <a:lumOff val="35000"/>
                  </a:schemeClr>
                </a:solidFill>
                <a:latin typeface="OfficinaSansITCPro Book"/>
                <a:ea typeface="+mj-ea"/>
                <a:cs typeface="OfficinaSansITCPro Book"/>
              </a:rPr>
              <a:t>		– </a:t>
            </a:r>
            <a:r>
              <a:rPr lang="sl-SI" sz="2000" i="1" dirty="0">
                <a:solidFill>
                  <a:schemeClr val="tx1">
                    <a:lumMod val="65000"/>
                    <a:lumOff val="35000"/>
                  </a:schemeClr>
                </a:solidFill>
                <a:latin typeface="OfficinaSansITCPro Book"/>
                <a:ea typeface="+mj-ea"/>
                <a:cs typeface="OfficinaSansITCPro Book"/>
              </a:rPr>
              <a:t>83. člen ZVDZ</a:t>
            </a:r>
            <a:r>
              <a:rPr lang="sl-SI" sz="2000" dirty="0">
                <a:solidFill>
                  <a:schemeClr val="tx1">
                    <a:lumMod val="65000"/>
                    <a:lumOff val="35000"/>
                  </a:schemeClr>
                </a:solidFill>
                <a:latin typeface="OfficinaSansITCPro Book"/>
                <a:ea typeface="+mj-ea"/>
                <a:cs typeface="OfficinaSansITCPro Book"/>
              </a:rPr>
              <a:t>;</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	volivci invalidi, ki so vpisani v volilni imenik za območje 		</a:t>
            </a:r>
            <a:r>
              <a:rPr lang="sl-SI" sz="2000" dirty="0" smtClean="0">
                <a:solidFill>
                  <a:schemeClr val="tx1">
                    <a:lumMod val="65000"/>
                    <a:lumOff val="35000"/>
                  </a:schemeClr>
                </a:solidFill>
                <a:latin typeface="OfficinaSansITCPro Book"/>
                <a:ea typeface="+mj-ea"/>
                <a:cs typeface="OfficinaSansITCPro Book"/>
              </a:rPr>
              <a:t>volišča</a:t>
            </a:r>
            <a:r>
              <a:rPr lang="sl-SI" sz="2000" dirty="0">
                <a:solidFill>
                  <a:schemeClr val="tx1">
                    <a:lumMod val="65000"/>
                    <a:lumOff val="35000"/>
                  </a:schemeClr>
                </a:solidFill>
                <a:latin typeface="OfficinaSansITCPro Book"/>
                <a:ea typeface="+mj-ea"/>
                <a:cs typeface="OfficinaSansITCPro Book"/>
              </a:rPr>
              <a:t>, a to ni dostopno invalidom, in </a:t>
            </a:r>
            <a:r>
              <a:rPr lang="sl-SI" sz="2000" b="1" dirty="0">
                <a:solidFill>
                  <a:schemeClr val="tx1">
                    <a:lumMod val="65000"/>
                    <a:lumOff val="35000"/>
                  </a:schemeClr>
                </a:solidFill>
                <a:latin typeface="OfficinaSansITCPro Book"/>
                <a:ea typeface="+mj-ea"/>
                <a:cs typeface="OfficinaSansITCPro Book"/>
              </a:rPr>
              <a:t>želijo glasovati </a:t>
            </a:r>
            <a:r>
              <a:rPr lang="sl-SI" sz="2000" b="1" dirty="0" smtClean="0">
                <a:solidFill>
                  <a:schemeClr val="tx1">
                    <a:lumMod val="65000"/>
                    <a:lumOff val="35000"/>
                  </a:schemeClr>
                </a:solidFill>
                <a:latin typeface="OfficinaSansITCPro Book"/>
                <a:ea typeface="+mj-ea"/>
                <a:cs typeface="OfficinaSansITCPro Book"/>
              </a:rPr>
              <a:t>		na volišču</a:t>
            </a:r>
            <a:r>
              <a:rPr lang="sl-SI" sz="2000" b="1" dirty="0">
                <a:solidFill>
                  <a:schemeClr val="tx1">
                    <a:lumMod val="65000"/>
                    <a:lumOff val="35000"/>
                  </a:schemeClr>
                </a:solidFill>
                <a:latin typeface="OfficinaSansITCPro Book"/>
                <a:ea typeface="+mj-ea"/>
                <a:cs typeface="OfficinaSansITCPro Book"/>
              </a:rPr>
              <a:t>, ki je dostopno invalidom</a:t>
            </a:r>
            <a:r>
              <a:rPr lang="sl-SI" sz="2000" dirty="0">
                <a:solidFill>
                  <a:schemeClr val="tx1">
                    <a:lumMod val="65000"/>
                    <a:lumOff val="35000"/>
                  </a:schemeClr>
                </a:solidFill>
                <a:latin typeface="OfficinaSansITCPro Book"/>
                <a:ea typeface="+mj-ea"/>
                <a:cs typeface="OfficinaSansITCPro Book"/>
              </a:rPr>
              <a:t>.</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Na podlagi </a:t>
            </a:r>
            <a:r>
              <a:rPr lang="sl-SI" sz="2000" b="1" dirty="0">
                <a:solidFill>
                  <a:schemeClr val="tx1">
                    <a:lumMod val="65000"/>
                    <a:lumOff val="35000"/>
                  </a:schemeClr>
                </a:solidFill>
                <a:latin typeface="OfficinaSansITCPro Book"/>
                <a:ea typeface="+mj-ea"/>
                <a:cs typeface="OfficinaSansITCPro Book"/>
              </a:rPr>
              <a:t>novele ZVDZ (ZVDZ-C) </a:t>
            </a:r>
            <a:r>
              <a:rPr lang="sl-SI" sz="2000" dirty="0">
                <a:solidFill>
                  <a:schemeClr val="tx1">
                    <a:lumMod val="65000"/>
                    <a:lumOff val="35000"/>
                  </a:schemeClr>
                </a:solidFill>
                <a:latin typeface="OfficinaSansITCPro Book"/>
                <a:ea typeface="+mj-ea"/>
                <a:cs typeface="OfficinaSansITCPro Book"/>
              </a:rPr>
              <a:t>na drug način glasujejo </a:t>
            </a:r>
            <a:r>
              <a:rPr lang="sl-SI" sz="2000" dirty="0" smtClean="0">
                <a:solidFill>
                  <a:schemeClr val="tx1">
                    <a:lumMod val="65000"/>
                    <a:lumOff val="35000"/>
                  </a:schemeClr>
                </a:solidFill>
                <a:latin typeface="OfficinaSansITCPro Book"/>
                <a:ea typeface="+mj-ea"/>
                <a:cs typeface="OfficinaSansITCPro Book"/>
              </a:rPr>
              <a:t>	še</a:t>
            </a:r>
            <a:r>
              <a:rPr lang="sl-SI" sz="2000" dirty="0">
                <a:solidFill>
                  <a:schemeClr val="tx1">
                    <a:lumMod val="65000"/>
                    <a:lumOff val="35000"/>
                  </a:schemeClr>
                </a:solidFill>
                <a:latin typeface="OfficinaSansITCPro Book"/>
                <a:ea typeface="+mj-ea"/>
                <a:cs typeface="OfficinaSansITCPro Book"/>
              </a:rPr>
              <a:t>:</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	volivci, ki imajo na podlagi odločbe pristojnega organa 		</a:t>
            </a:r>
            <a:r>
              <a:rPr lang="sl-SI" sz="2000" b="1" dirty="0" smtClean="0">
                <a:solidFill>
                  <a:schemeClr val="tx1">
                    <a:lumMod val="65000"/>
                    <a:lumOff val="35000"/>
                  </a:schemeClr>
                </a:solidFill>
                <a:latin typeface="OfficinaSansITCPro Book"/>
                <a:ea typeface="+mj-ea"/>
                <a:cs typeface="OfficinaSansITCPro Book"/>
              </a:rPr>
              <a:t>priznan </a:t>
            </a:r>
            <a:r>
              <a:rPr lang="sl-SI" sz="2000" b="1" dirty="0">
                <a:solidFill>
                  <a:schemeClr val="tx1">
                    <a:lumMod val="65000"/>
                    <a:lumOff val="35000"/>
                  </a:schemeClr>
                </a:solidFill>
                <a:latin typeface="OfficinaSansITCPro Book"/>
                <a:ea typeface="+mj-ea"/>
                <a:cs typeface="OfficinaSansITCPro Book"/>
              </a:rPr>
              <a:t>status invalida </a:t>
            </a:r>
            <a:r>
              <a:rPr lang="sl-SI" sz="2000" dirty="0">
                <a:solidFill>
                  <a:schemeClr val="tx1">
                    <a:lumMod val="65000"/>
                    <a:lumOff val="35000"/>
                  </a:schemeClr>
                </a:solidFill>
                <a:latin typeface="OfficinaSansITCPro Book"/>
                <a:ea typeface="+mj-ea"/>
                <a:cs typeface="OfficinaSansITCPro Book"/>
              </a:rPr>
              <a:t>(po pošti enkratno ali stalno).</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r>
              <a:rPr lang="sl-SI" sz="2000" b="1" dirty="0">
                <a:solidFill>
                  <a:schemeClr val="tx1">
                    <a:lumMod val="65000"/>
                    <a:lumOff val="35000"/>
                  </a:schemeClr>
                </a:solidFill>
                <a:latin typeface="OfficinaSansITCPro Book"/>
                <a:ea typeface="+mj-ea"/>
                <a:cs typeface="OfficinaSansITCPro Book"/>
              </a:rPr>
              <a:t>Črtana možnost </a:t>
            </a:r>
            <a:r>
              <a:rPr lang="sl-SI" sz="2000" dirty="0">
                <a:solidFill>
                  <a:schemeClr val="tx1">
                    <a:lumMod val="65000"/>
                    <a:lumOff val="35000"/>
                  </a:schemeClr>
                </a:solidFill>
                <a:latin typeface="OfficinaSansITCPro Book"/>
                <a:ea typeface="+mj-ea"/>
                <a:cs typeface="OfficinaSansITCPro Book"/>
              </a:rPr>
              <a:t>glasovanja invalidov, ki so vpisani v volilni </a:t>
            </a:r>
            <a:r>
              <a:rPr lang="sl-SI" sz="2000" dirty="0" smtClean="0">
                <a:solidFill>
                  <a:schemeClr val="tx1">
                    <a:lumMod val="65000"/>
                    <a:lumOff val="35000"/>
                  </a:schemeClr>
                </a:solidFill>
                <a:latin typeface="OfficinaSansITCPro Book"/>
                <a:ea typeface="+mj-ea"/>
                <a:cs typeface="OfficinaSansITCPro Book"/>
              </a:rPr>
              <a:t>	imenik </a:t>
            </a:r>
            <a:r>
              <a:rPr lang="sl-SI" sz="2000" dirty="0">
                <a:solidFill>
                  <a:schemeClr val="tx1">
                    <a:lumMod val="65000"/>
                    <a:lumOff val="35000"/>
                  </a:schemeClr>
                </a:solidFill>
                <a:latin typeface="OfficinaSansITCPro Book"/>
                <a:ea typeface="+mj-ea"/>
                <a:cs typeface="OfficinaSansITCPro Book"/>
              </a:rPr>
              <a:t>	za območje volišča, </a:t>
            </a:r>
            <a:r>
              <a:rPr lang="sl-SI" sz="2000" b="1" dirty="0">
                <a:solidFill>
                  <a:schemeClr val="tx1">
                    <a:lumMod val="65000"/>
                    <a:lumOff val="35000"/>
                  </a:schemeClr>
                </a:solidFill>
                <a:latin typeface="OfficinaSansITCPro Book"/>
                <a:ea typeface="+mj-ea"/>
                <a:cs typeface="OfficinaSansITCPro Book"/>
              </a:rPr>
              <a:t>ki nima posebne glasovalne </a:t>
            </a:r>
            <a:r>
              <a:rPr lang="sl-SI" sz="2000" b="1" dirty="0" smtClean="0">
                <a:solidFill>
                  <a:schemeClr val="tx1">
                    <a:lumMod val="65000"/>
                    <a:lumOff val="35000"/>
                  </a:schemeClr>
                </a:solidFill>
                <a:latin typeface="OfficinaSansITCPro Book"/>
                <a:ea typeface="+mj-ea"/>
                <a:cs typeface="OfficinaSansITCPro Book"/>
              </a:rPr>
              <a:t>	naprave</a:t>
            </a: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rPr>
              <a:t/>
            </a:r>
            <a:br>
              <a:rPr lang="sl-SI" sz="2000" dirty="0">
                <a:solidFill>
                  <a:schemeClr val="tx1">
                    <a:lumMod val="65000"/>
                    <a:lumOff val="35000"/>
                  </a:schemeClr>
                </a:solidFill>
                <a:latin typeface="OfficinaSansITCPro Book"/>
                <a:ea typeface="+mj-ea"/>
              </a:rPr>
            </a:br>
            <a:r>
              <a:rPr lang="sl-SI" sz="2000" b="1" dirty="0">
                <a:solidFill>
                  <a:srgbClr val="FF0000"/>
                </a:solidFill>
                <a:latin typeface="OfficinaSansITCPro Book"/>
                <a:ea typeface="+mj-ea"/>
                <a:cs typeface="OfficinaSansITCPro Book"/>
              </a:rPr>
              <a:t/>
            </a:r>
            <a:br>
              <a:rPr lang="sl-SI" sz="2000" b="1" dirty="0">
                <a:solidFill>
                  <a:srgbClr val="FF0000"/>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endParaRPr lang="sl-SI" sz="2000" dirty="0">
              <a:solidFill>
                <a:schemeClr val="tx1">
                  <a:lumMod val="65000"/>
                  <a:lumOff val="35000"/>
                </a:schemeClr>
              </a:solidFill>
              <a:latin typeface="OfficinaSansITCPro Book"/>
              <a:ea typeface="+mj-ea"/>
              <a:cs typeface="OfficinaSansITCPro Book"/>
            </a:endParaRPr>
          </a:p>
        </p:txBody>
      </p:sp>
    </p:spTree>
    <p:extLst>
      <p:ext uri="{BB962C8B-B14F-4D97-AF65-F5344CB8AC3E}">
        <p14:creationId xmlns:p14="http://schemas.microsoft.com/office/powerpoint/2010/main" val="2789626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3"/>
          <a:srcRect/>
          <a:stretch>
            <a:fillRect/>
          </a:stretch>
        </p:blipFill>
        <p:spPr bwMode="auto">
          <a:xfrm>
            <a:off x="-1470025" y="-1666875"/>
            <a:ext cx="4057650" cy="3270250"/>
          </a:xfrm>
          <a:prstGeom prst="rect">
            <a:avLst/>
          </a:prstGeom>
          <a:noFill/>
          <a:ln w="9525">
            <a:noFill/>
            <a:miter lim="800000"/>
            <a:headEnd/>
            <a:tailEnd/>
          </a:ln>
        </p:spPr>
      </p:pic>
      <p:sp>
        <p:nvSpPr>
          <p:cNvPr id="8" name="Title 7"/>
          <p:cNvSpPr>
            <a:spLocks noGrp="1"/>
          </p:cNvSpPr>
          <p:nvPr>
            <p:ph type="title"/>
          </p:nvPr>
        </p:nvSpPr>
        <p:spPr>
          <a:xfrm>
            <a:off x="1143001" y="1080406"/>
            <a:ext cx="7172058" cy="5606143"/>
          </a:xfrm>
        </p:spPr>
        <p:txBody>
          <a:bodyPr lIns="0" tIns="0" rIns="0" bIns="0" rtlCol="0" anchor="t">
            <a:noAutofit/>
          </a:bodyPr>
          <a:lstStyle/>
          <a:p>
            <a:pPr algn="l" fontAlgn="auto">
              <a:spcAft>
                <a:spcPts val="0"/>
              </a:spcAft>
              <a:defRPr/>
            </a:pPr>
            <a:r>
              <a:rPr lang="sl-SI" sz="2200" dirty="0">
                <a:solidFill>
                  <a:schemeClr val="tx1">
                    <a:lumMod val="65000"/>
                    <a:lumOff val="35000"/>
                  </a:schemeClr>
                </a:solidFill>
                <a:latin typeface="OfficinaSansITCPro Book"/>
                <a:ea typeface="+mj-ea"/>
                <a:cs typeface="OfficinaSansITCPro Book"/>
              </a:rPr>
              <a:t>- 	</a:t>
            </a:r>
            <a:r>
              <a:rPr lang="sl-SI" sz="2000" b="1" dirty="0">
                <a:solidFill>
                  <a:schemeClr val="tx1">
                    <a:lumMod val="65000"/>
                    <a:lumOff val="35000"/>
                  </a:schemeClr>
                </a:solidFill>
                <a:latin typeface="OfficinaSansITCPro Book"/>
                <a:ea typeface="+mj-ea"/>
                <a:cs typeface="OfficinaSansITCPro Book"/>
              </a:rPr>
              <a:t>Temeljna obveznost volivcev </a:t>
            </a:r>
            <a:r>
              <a:rPr lang="sl-SI" sz="2000" dirty="0">
                <a:solidFill>
                  <a:schemeClr val="tx1">
                    <a:lumMod val="65000"/>
                    <a:lumOff val="35000"/>
                  </a:schemeClr>
                </a:solidFill>
                <a:latin typeface="OfficinaSansITCPro Book"/>
                <a:ea typeface="+mj-ea"/>
                <a:cs typeface="OfficinaSansITCPro Book"/>
              </a:rPr>
              <a:t>= da morajo, če želijo </a:t>
            </a:r>
            <a:r>
              <a:rPr lang="sl-SI" sz="2000" dirty="0" smtClean="0">
                <a:solidFill>
                  <a:schemeClr val="tx1">
                    <a:lumMod val="65000"/>
                    <a:lumOff val="35000"/>
                  </a:schemeClr>
                </a:solidFill>
                <a:latin typeface="OfficinaSansITCPro Book"/>
                <a:ea typeface="+mj-ea"/>
                <a:cs typeface="OfficinaSansITCPro Book"/>
              </a:rPr>
              <a:t>	glasovati na drug </a:t>
            </a:r>
            <a:r>
              <a:rPr lang="sl-SI" sz="2000" dirty="0">
                <a:solidFill>
                  <a:schemeClr val="tx1">
                    <a:lumMod val="65000"/>
                    <a:lumOff val="35000"/>
                  </a:schemeClr>
                </a:solidFill>
                <a:latin typeface="OfficinaSansITCPro Book"/>
                <a:ea typeface="+mj-ea"/>
                <a:cs typeface="OfficinaSansITCPro Book"/>
              </a:rPr>
              <a:t>način, o svoji nameri, v roku ki ga določa </a:t>
            </a:r>
            <a:r>
              <a:rPr lang="sl-SI" sz="2000" dirty="0" smtClean="0">
                <a:solidFill>
                  <a:schemeClr val="tx1">
                    <a:lumMod val="65000"/>
                    <a:lumOff val="35000"/>
                  </a:schemeClr>
                </a:solidFill>
                <a:latin typeface="OfficinaSansITCPro Book"/>
                <a:ea typeface="+mj-ea"/>
                <a:cs typeface="OfficinaSansITCPro Book"/>
              </a:rPr>
              <a:t>	zakon</a:t>
            </a:r>
            <a:r>
              <a:rPr lang="sl-SI" sz="2000" dirty="0">
                <a:solidFill>
                  <a:schemeClr val="tx1">
                    <a:lumMod val="65000"/>
                    <a:lumOff val="35000"/>
                  </a:schemeClr>
                </a:solidFill>
                <a:latin typeface="OfficinaSansITCPro Book"/>
                <a:ea typeface="+mj-ea"/>
                <a:cs typeface="OfficinaSansITCPro Book"/>
              </a:rPr>
              <a:t>, </a:t>
            </a:r>
            <a:r>
              <a:rPr lang="sl-SI" sz="2000" b="1" dirty="0">
                <a:solidFill>
                  <a:schemeClr val="tx1">
                    <a:lumMod val="65000"/>
                    <a:lumOff val="35000"/>
                  </a:schemeClr>
                </a:solidFill>
                <a:latin typeface="OfficinaSansITCPro Book"/>
                <a:ea typeface="+mj-ea"/>
                <a:cs typeface="OfficinaSansITCPro Book"/>
              </a:rPr>
              <a:t>obvestiti </a:t>
            </a:r>
            <a:r>
              <a:rPr lang="sl-SI" sz="2000" dirty="0" smtClean="0">
                <a:solidFill>
                  <a:schemeClr val="tx1">
                    <a:lumMod val="65000"/>
                    <a:lumOff val="35000"/>
                  </a:schemeClr>
                </a:solidFill>
                <a:latin typeface="OfficinaSansITCPro Book"/>
                <a:ea typeface="+mj-ea"/>
                <a:cs typeface="OfficinaSansITCPro Book"/>
              </a:rPr>
              <a:t>OVK oziroma </a:t>
            </a:r>
            <a:r>
              <a:rPr lang="sl-SI" sz="2000" dirty="0">
                <a:solidFill>
                  <a:schemeClr val="tx1">
                    <a:lumMod val="65000"/>
                    <a:lumOff val="35000"/>
                  </a:schemeClr>
                </a:solidFill>
                <a:latin typeface="OfficinaSansITCPro Book"/>
                <a:ea typeface="+mj-ea"/>
                <a:cs typeface="OfficinaSansITCPro Book"/>
              </a:rPr>
              <a:t>DVK.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200" b="1" dirty="0">
                <a:solidFill>
                  <a:schemeClr val="tx1">
                    <a:lumMod val="65000"/>
                    <a:lumOff val="35000"/>
                  </a:schemeClr>
                </a:solidFill>
                <a:latin typeface="OfficinaSansITCPro Book"/>
                <a:ea typeface="+mj-ea"/>
                <a:cs typeface="OfficinaSansITCPro Book"/>
              </a:rPr>
              <a:t>2.	NAMEN IN CILJI PROJEKTA „E-OBVESTILA VOLIVCEV“</a:t>
            </a: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Projekt E-obvestila </a:t>
            </a:r>
            <a:r>
              <a:rPr lang="sl-SI" sz="2000" dirty="0" smtClean="0">
                <a:solidFill>
                  <a:schemeClr val="tx1">
                    <a:lumMod val="65000"/>
                    <a:lumOff val="35000"/>
                  </a:schemeClr>
                </a:solidFill>
                <a:latin typeface="OfficinaSansITCPro Book"/>
                <a:ea typeface="+mj-ea"/>
                <a:cs typeface="OfficinaSansITCPro Book"/>
              </a:rPr>
              <a:t>volivcev </a:t>
            </a:r>
            <a:r>
              <a:rPr lang="sl-SI" sz="2000" dirty="0">
                <a:solidFill>
                  <a:schemeClr val="tx1">
                    <a:lumMod val="65000"/>
                    <a:lumOff val="35000"/>
                  </a:schemeClr>
                </a:solidFill>
                <a:latin typeface="OfficinaSansITCPro Book"/>
                <a:ea typeface="+mj-ea"/>
                <a:cs typeface="OfficinaSansITCPro Book"/>
              </a:rPr>
              <a:t>zasleduje </a:t>
            </a:r>
            <a:r>
              <a:rPr lang="sl-SI" sz="2000" b="1" dirty="0">
                <a:solidFill>
                  <a:schemeClr val="tx1">
                    <a:lumMod val="65000"/>
                    <a:lumOff val="35000"/>
                  </a:schemeClr>
                </a:solidFill>
                <a:latin typeface="OfficinaSansITCPro Book"/>
                <a:ea typeface="+mj-ea"/>
                <a:cs typeface="OfficinaSansITCPro Book"/>
              </a:rPr>
              <a:t>dva temeljna cilja</a:t>
            </a: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1.	volivcem </a:t>
            </a:r>
            <a:r>
              <a:rPr lang="sl-SI" sz="2000" b="1" dirty="0">
                <a:solidFill>
                  <a:schemeClr val="tx1">
                    <a:lumMod val="65000"/>
                    <a:lumOff val="35000"/>
                  </a:schemeClr>
                </a:solidFill>
                <a:latin typeface="OfficinaSansITCPro Book"/>
                <a:ea typeface="+mj-ea"/>
                <a:cs typeface="OfficinaSansITCPro Book"/>
              </a:rPr>
              <a:t>olajšati obveščanje</a:t>
            </a:r>
            <a:r>
              <a:rPr lang="sl-SI" sz="2000" dirty="0">
                <a:solidFill>
                  <a:schemeClr val="tx1">
                    <a:lumMod val="65000"/>
                    <a:lumOff val="35000"/>
                  </a:schemeClr>
                </a:solidFill>
                <a:latin typeface="OfficinaSansITCPro Book"/>
                <a:ea typeface="+mj-ea"/>
                <a:cs typeface="OfficinaSansITCPro Book"/>
              </a:rPr>
              <a:t> volilnih organov, da </a:t>
            </a:r>
            <a:r>
              <a:rPr lang="sl-SI" sz="2000" dirty="0" smtClean="0">
                <a:solidFill>
                  <a:schemeClr val="tx1">
                    <a:lumMod val="65000"/>
                    <a:lumOff val="35000"/>
                  </a:schemeClr>
                </a:solidFill>
                <a:latin typeface="OfficinaSansITCPro Book"/>
                <a:ea typeface="+mj-ea"/>
                <a:cs typeface="OfficinaSansITCPro Book"/>
              </a:rPr>
              <a:t>			želijo glasovati </a:t>
            </a:r>
            <a:r>
              <a:rPr lang="sl-SI" sz="2000" dirty="0">
                <a:solidFill>
                  <a:schemeClr val="tx1">
                    <a:lumMod val="65000"/>
                    <a:lumOff val="35000"/>
                  </a:schemeClr>
                </a:solidFill>
                <a:latin typeface="OfficinaSansITCPro Book"/>
                <a:ea typeface="+mj-ea"/>
                <a:cs typeface="OfficinaSansITCPro Book"/>
              </a:rPr>
              <a:t>na drug način in na ta način </a:t>
            </a:r>
            <a:r>
              <a:rPr lang="sl-SI" sz="2000" b="1" dirty="0">
                <a:solidFill>
                  <a:schemeClr val="tx1">
                    <a:lumMod val="65000"/>
                    <a:lumOff val="35000"/>
                  </a:schemeClr>
                </a:solidFill>
                <a:latin typeface="OfficinaSansITCPro Book"/>
                <a:ea typeface="+mj-ea"/>
                <a:cs typeface="OfficinaSansITCPro Book"/>
              </a:rPr>
              <a:t>povečati </a:t>
            </a:r>
            <a:r>
              <a:rPr lang="sl-SI" sz="2000" b="1" dirty="0" smtClean="0">
                <a:solidFill>
                  <a:schemeClr val="tx1">
                    <a:lumMod val="65000"/>
                    <a:lumOff val="35000"/>
                  </a:schemeClr>
                </a:solidFill>
                <a:latin typeface="OfficinaSansITCPro Book"/>
                <a:ea typeface="+mj-ea"/>
                <a:cs typeface="OfficinaSansITCPro Book"/>
              </a:rPr>
              <a:t>		učinkovitost </a:t>
            </a:r>
            <a:r>
              <a:rPr lang="sl-SI" sz="2000" dirty="0" smtClean="0">
                <a:solidFill>
                  <a:schemeClr val="tx1">
                    <a:lumMod val="65000"/>
                    <a:lumOff val="35000"/>
                  </a:schemeClr>
                </a:solidFill>
                <a:latin typeface="OfficinaSansITCPro Book"/>
                <a:ea typeface="+mj-ea"/>
                <a:cs typeface="OfficinaSansITCPro Book"/>
              </a:rPr>
              <a:t>izvrševanja </a:t>
            </a:r>
            <a:r>
              <a:rPr lang="sl-SI" sz="2000" dirty="0">
                <a:solidFill>
                  <a:schemeClr val="tx1">
                    <a:lumMod val="65000"/>
                    <a:lumOff val="35000"/>
                  </a:schemeClr>
                </a:solidFill>
                <a:latin typeface="OfficinaSansITCPro Book"/>
                <a:ea typeface="+mj-ea"/>
                <a:cs typeface="OfficinaSansITCPro Book"/>
              </a:rPr>
              <a:t>volilne pravice;</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2.	</a:t>
            </a:r>
            <a:r>
              <a:rPr lang="sl-SI" sz="2000" b="1" dirty="0">
                <a:solidFill>
                  <a:schemeClr val="tx1">
                    <a:lumMod val="65000"/>
                    <a:lumOff val="35000"/>
                  </a:schemeClr>
                </a:solidFill>
                <a:latin typeface="OfficinaSansITCPro Book"/>
                <a:ea typeface="+mj-ea"/>
                <a:cs typeface="OfficinaSansITCPro Book"/>
              </a:rPr>
              <a:t>racionalizirati delo volilnim organom </a:t>
            </a:r>
            <a:r>
              <a:rPr lang="sl-SI" sz="2000" dirty="0">
                <a:solidFill>
                  <a:schemeClr val="tx1">
                    <a:lumMod val="65000"/>
                    <a:lumOff val="35000"/>
                  </a:schemeClr>
                </a:solidFill>
                <a:latin typeface="OfficinaSansITCPro Book"/>
                <a:ea typeface="+mj-ea"/>
                <a:cs typeface="OfficinaSansITCPro Book"/>
              </a:rPr>
              <a:t>(OVK in DVK);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a:t>
            </a:r>
          </a:p>
        </p:txBody>
      </p:sp>
      <p:pic>
        <p:nvPicPr>
          <p:cNvPr id="2" name="Slika 1"/>
          <p:cNvPicPr>
            <a:picLocks noChangeAspect="1"/>
          </p:cNvPicPr>
          <p:nvPr/>
        </p:nvPicPr>
        <p:blipFill>
          <a:blip r:embed="rId4"/>
          <a:stretch>
            <a:fillRect/>
          </a:stretch>
        </p:blipFill>
        <p:spPr>
          <a:xfrm>
            <a:off x="7478548" y="5029617"/>
            <a:ext cx="1211385" cy="1211385"/>
          </a:xfrm>
          <a:prstGeom prst="rect">
            <a:avLst/>
          </a:prstGeom>
        </p:spPr>
      </p:pic>
    </p:spTree>
    <p:extLst>
      <p:ext uri="{BB962C8B-B14F-4D97-AF65-F5344CB8AC3E}">
        <p14:creationId xmlns:p14="http://schemas.microsoft.com/office/powerpoint/2010/main" val="2808895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3"/>
          <a:srcRect/>
          <a:stretch>
            <a:fillRect/>
          </a:stretch>
        </p:blipFill>
        <p:spPr bwMode="auto">
          <a:xfrm>
            <a:off x="-1470025" y="-1666875"/>
            <a:ext cx="4057650" cy="3270250"/>
          </a:xfrm>
          <a:prstGeom prst="rect">
            <a:avLst/>
          </a:prstGeom>
          <a:noFill/>
          <a:ln w="9525">
            <a:noFill/>
            <a:miter lim="800000"/>
            <a:headEnd/>
            <a:tailEnd/>
          </a:ln>
        </p:spPr>
      </p:pic>
      <p:sp>
        <p:nvSpPr>
          <p:cNvPr id="8" name="Title 7"/>
          <p:cNvSpPr>
            <a:spLocks noGrp="1"/>
          </p:cNvSpPr>
          <p:nvPr>
            <p:ph type="title"/>
          </p:nvPr>
        </p:nvSpPr>
        <p:spPr>
          <a:xfrm>
            <a:off x="1136638" y="1080406"/>
            <a:ext cx="7290785" cy="5606143"/>
          </a:xfrm>
        </p:spPr>
        <p:txBody>
          <a:bodyPr lIns="0" tIns="0" rIns="0" bIns="0" rtlCol="0" anchor="t">
            <a:noAutofit/>
          </a:bodyPr>
          <a:lstStyle/>
          <a:p>
            <a:pPr algn="l" fontAlgn="auto">
              <a:spcAft>
                <a:spcPts val="0"/>
              </a:spcAft>
              <a:defRPr/>
            </a:pPr>
            <a:r>
              <a:rPr lang="sl-SI" sz="2200" b="1" dirty="0">
                <a:solidFill>
                  <a:schemeClr val="tx1">
                    <a:lumMod val="65000"/>
                    <a:lumOff val="35000"/>
                  </a:schemeClr>
                </a:solidFill>
                <a:latin typeface="OfficinaSansITCPro Book"/>
                <a:ea typeface="+mj-ea"/>
                <a:cs typeface="OfficinaSansITCPro Book"/>
              </a:rPr>
              <a:t>3.	TEMELJNE REŠITVE E-OBVESTILA VOLIVCEV</a:t>
            </a: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A.	Obstoječi </a:t>
            </a:r>
            <a:r>
              <a:rPr lang="sl-SI" sz="2000" b="1" dirty="0">
                <a:solidFill>
                  <a:schemeClr val="tx1">
                    <a:lumMod val="65000"/>
                    <a:lumOff val="35000"/>
                  </a:schemeClr>
                </a:solidFill>
                <a:latin typeface="OfficinaSansITCPro Book"/>
                <a:ea typeface="+mj-ea"/>
                <a:cs typeface="OfficinaSansITCPro Book"/>
              </a:rPr>
              <a:t>portal E-uprava </a:t>
            </a:r>
            <a:r>
              <a:rPr lang="sl-SI" sz="2000" dirty="0">
                <a:solidFill>
                  <a:schemeClr val="tx1">
                    <a:lumMod val="65000"/>
                    <a:lumOff val="35000"/>
                  </a:schemeClr>
                </a:solidFill>
                <a:latin typeface="OfficinaSansITCPro Book"/>
                <a:ea typeface="+mj-ea"/>
                <a:cs typeface="OfficinaSansITCPro Book"/>
              </a:rPr>
              <a:t>bo volivcem, </a:t>
            </a:r>
            <a:r>
              <a:rPr lang="sl-SI" sz="2000" dirty="0" smtClean="0">
                <a:solidFill>
                  <a:schemeClr val="tx1">
                    <a:lumMod val="65000"/>
                    <a:lumOff val="35000"/>
                  </a:schemeClr>
                </a:solidFill>
                <a:latin typeface="OfficinaSansITCPro Book"/>
                <a:ea typeface="+mj-ea"/>
                <a:cs typeface="OfficinaSansITCPro Book"/>
              </a:rPr>
              <a:t>zagotovil </a:t>
            </a:r>
            <a:r>
              <a:rPr lang="sl-SI" sz="2000" dirty="0">
                <a:solidFill>
                  <a:schemeClr val="tx1">
                    <a:lumMod val="65000"/>
                    <a:lumOff val="35000"/>
                  </a:schemeClr>
                </a:solidFill>
                <a:latin typeface="OfficinaSansITCPro Book"/>
                <a:ea typeface="+mj-ea"/>
                <a:cs typeface="OfficinaSansITCPro Book"/>
              </a:rPr>
              <a:t>enostaven 	način obveščanja (oddajanje vlog) DVK oziroma OVK o </a:t>
            </a:r>
            <a:r>
              <a:rPr lang="sl-SI" sz="2000" dirty="0" smtClean="0">
                <a:solidFill>
                  <a:schemeClr val="tx1">
                    <a:lumMod val="65000"/>
                    <a:lumOff val="35000"/>
                  </a:schemeClr>
                </a:solidFill>
                <a:latin typeface="OfficinaSansITCPro Book"/>
                <a:ea typeface="+mj-ea"/>
                <a:cs typeface="OfficinaSansITCPro Book"/>
              </a:rPr>
              <a:t>	glasovanju </a:t>
            </a:r>
            <a:r>
              <a:rPr lang="sl-SI" sz="2000" dirty="0">
                <a:solidFill>
                  <a:schemeClr val="tx1">
                    <a:lumMod val="65000"/>
                    <a:lumOff val="35000"/>
                  </a:schemeClr>
                </a:solidFill>
                <a:latin typeface="OfficinaSansITCPro Book"/>
                <a:ea typeface="+mj-ea"/>
                <a:cs typeface="OfficinaSansITCPro Book"/>
              </a:rPr>
              <a:t>	na drug način. To bo zagotovljeno z </a:t>
            </a:r>
            <a:r>
              <a:rPr lang="sl-SI" sz="2000" dirty="0" smtClean="0">
                <a:solidFill>
                  <a:schemeClr val="tx1">
                    <a:lumMod val="65000"/>
                    <a:lumOff val="35000"/>
                  </a:schemeClr>
                </a:solidFill>
                <a:latin typeface="OfficinaSansITCPro Book"/>
                <a:ea typeface="+mj-ea"/>
                <a:cs typeface="OfficinaSansITCPro Book"/>
              </a:rPr>
              <a:t>	vzpostavitvijo </a:t>
            </a:r>
            <a:r>
              <a:rPr lang="sl-SI" sz="2000" dirty="0">
                <a:solidFill>
                  <a:schemeClr val="tx1">
                    <a:lumMod val="65000"/>
                    <a:lumOff val="35000"/>
                  </a:schemeClr>
                </a:solidFill>
                <a:latin typeface="OfficinaSansITCPro Book"/>
                <a:ea typeface="+mj-ea"/>
                <a:cs typeface="OfficinaSansITCPro Book"/>
              </a:rPr>
              <a:t>vodiča.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B.	Dva načina oddaje obvestila:</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	elektronsko s </a:t>
            </a:r>
            <a:r>
              <a:rPr lang="sl-SI" sz="2000" b="1" dirty="0">
                <a:solidFill>
                  <a:schemeClr val="tx1">
                    <a:lumMod val="65000"/>
                    <a:lumOff val="35000"/>
                  </a:schemeClr>
                </a:solidFill>
                <a:latin typeface="OfficinaSansITCPro Book"/>
                <a:ea typeface="+mj-ea"/>
                <a:cs typeface="OfficinaSansITCPro Book"/>
              </a:rPr>
              <a:t>kvalificiranim digitalnim potrdilom</a:t>
            </a:r>
            <a:r>
              <a:rPr lang="sl-SI" sz="2000" dirty="0">
                <a:solidFill>
                  <a:schemeClr val="tx1">
                    <a:lumMod val="65000"/>
                    <a:lumOff val="35000"/>
                  </a:schemeClr>
                </a:solidFill>
                <a:latin typeface="OfficinaSansITCPro Book"/>
                <a:ea typeface="+mj-ea"/>
                <a:cs typeface="OfficinaSansITCPro Book"/>
              </a:rPr>
              <a:t>;</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b.	elektronsko </a:t>
            </a:r>
            <a:r>
              <a:rPr lang="sl-SI" sz="2000" b="1" dirty="0">
                <a:solidFill>
                  <a:schemeClr val="tx1">
                    <a:lumMod val="65000"/>
                    <a:lumOff val="35000"/>
                  </a:schemeClr>
                </a:solidFill>
                <a:latin typeface="OfficinaSansITCPro Book"/>
                <a:ea typeface="+mj-ea"/>
                <a:cs typeface="OfficinaSansITCPro Book"/>
              </a:rPr>
              <a:t>brez digitalnega potrdila </a:t>
            </a:r>
            <a:r>
              <a:rPr lang="sl-SI" sz="2000" dirty="0">
                <a:solidFill>
                  <a:schemeClr val="tx1">
                    <a:lumMod val="65000"/>
                    <a:lumOff val="35000"/>
                  </a:schemeClr>
                </a:solidFill>
                <a:latin typeface="OfficinaSansITCPro Book"/>
                <a:ea typeface="+mj-ea"/>
                <a:cs typeface="OfficinaSansITCPro Book"/>
              </a:rPr>
              <a:t>(„anonimna)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C.	</a:t>
            </a:r>
            <a:r>
              <a:rPr lang="sl-SI" sz="2000" b="1" dirty="0">
                <a:solidFill>
                  <a:schemeClr val="tx1">
                    <a:lumMod val="65000"/>
                    <a:lumOff val="35000"/>
                  </a:schemeClr>
                </a:solidFill>
                <a:latin typeface="OfficinaSansITCPro Book"/>
                <a:ea typeface="+mj-ea"/>
                <a:cs typeface="OfficinaSansITCPro Book"/>
              </a:rPr>
              <a:t>Vodič (vodnik) = spletni pripomoček</a:t>
            </a:r>
            <a:r>
              <a:rPr lang="sl-SI" sz="2000" dirty="0">
                <a:solidFill>
                  <a:schemeClr val="tx1">
                    <a:lumMod val="65000"/>
                    <a:lumOff val="35000"/>
                  </a:schemeClr>
                </a:solidFill>
                <a:latin typeface="OfficinaSansITCPro Book"/>
                <a:ea typeface="+mj-ea"/>
                <a:cs typeface="OfficinaSansITCPro Book"/>
              </a:rPr>
              <a:t>, ki volivca </a:t>
            </a:r>
            <a:r>
              <a:rPr lang="sl-SI" sz="2000" b="1" dirty="0">
                <a:solidFill>
                  <a:schemeClr val="tx1">
                    <a:lumMod val="65000"/>
                    <a:lumOff val="35000"/>
                  </a:schemeClr>
                </a:solidFill>
                <a:latin typeface="OfficinaSansITCPro Book"/>
                <a:ea typeface="+mj-ea"/>
                <a:cs typeface="OfficinaSansITCPro Book"/>
              </a:rPr>
              <a:t>s </a:t>
            </a:r>
            <a:r>
              <a:rPr lang="sl-SI" sz="2000" b="1" dirty="0" smtClean="0">
                <a:solidFill>
                  <a:schemeClr val="tx1">
                    <a:lumMod val="65000"/>
                    <a:lumOff val="35000"/>
                  </a:schemeClr>
                </a:solidFill>
                <a:latin typeface="OfficinaSansITCPro Book"/>
                <a:ea typeface="+mj-ea"/>
                <a:cs typeface="OfficinaSansITCPro Book"/>
              </a:rPr>
              <a:t>	vprašanji </a:t>
            </a:r>
            <a:r>
              <a:rPr lang="sl-SI" sz="2000" b="1" dirty="0">
                <a:solidFill>
                  <a:schemeClr val="tx1">
                    <a:lumMod val="65000"/>
                    <a:lumOff val="35000"/>
                  </a:schemeClr>
                </a:solidFill>
                <a:latin typeface="OfficinaSansITCPro Book"/>
                <a:ea typeface="+mj-ea"/>
                <a:cs typeface="OfficinaSansITCPro Book"/>
              </a:rPr>
              <a:t>vodi 	do postopkov</a:t>
            </a:r>
            <a:r>
              <a:rPr lang="sl-SI" sz="2000" dirty="0">
                <a:solidFill>
                  <a:schemeClr val="tx1">
                    <a:lumMod val="65000"/>
                    <a:lumOff val="35000"/>
                  </a:schemeClr>
                </a:solidFill>
                <a:latin typeface="OfficinaSansITCPro Book"/>
                <a:ea typeface="+mj-ea"/>
                <a:cs typeface="OfficinaSansITCPro Book"/>
              </a:rPr>
              <a:t>, ki ustrezajo njegovim </a:t>
            </a:r>
            <a:r>
              <a:rPr lang="sl-SI" sz="2000" dirty="0" smtClean="0">
                <a:solidFill>
                  <a:schemeClr val="tx1">
                    <a:lumMod val="65000"/>
                    <a:lumOff val="35000"/>
                  </a:schemeClr>
                </a:solidFill>
                <a:latin typeface="OfficinaSansITCPro Book"/>
                <a:ea typeface="+mj-ea"/>
                <a:cs typeface="OfficinaSansITCPro Book"/>
              </a:rPr>
              <a:t>	potrebam </a:t>
            </a:r>
            <a:r>
              <a:rPr lang="sl-SI" sz="2000" dirty="0">
                <a:solidFill>
                  <a:schemeClr val="tx1">
                    <a:lumMod val="65000"/>
                    <a:lumOff val="35000"/>
                  </a:schemeClr>
                </a:solidFill>
                <a:latin typeface="OfficinaSansITCPro Book"/>
                <a:ea typeface="+mj-ea"/>
                <a:cs typeface="OfficinaSansITCPro Book"/>
              </a:rPr>
              <a:t>in okoliščinam. Ko </a:t>
            </a:r>
            <a:r>
              <a:rPr lang="sl-SI" sz="2000" dirty="0" smtClean="0">
                <a:solidFill>
                  <a:schemeClr val="tx1">
                    <a:lumMod val="65000"/>
                    <a:lumOff val="35000"/>
                  </a:schemeClr>
                </a:solidFill>
                <a:latin typeface="OfficinaSansITCPro Book"/>
                <a:ea typeface="+mj-ea"/>
                <a:cs typeface="OfficinaSansITCPro Book"/>
              </a:rPr>
              <a:t>volivec </a:t>
            </a:r>
            <a:r>
              <a:rPr lang="sl-SI" sz="2000" dirty="0">
                <a:solidFill>
                  <a:schemeClr val="tx1">
                    <a:lumMod val="65000"/>
                    <a:lumOff val="35000"/>
                  </a:schemeClr>
                </a:solidFill>
                <a:latin typeface="OfficinaSansITCPro Book"/>
                <a:ea typeface="+mj-ea"/>
                <a:cs typeface="OfficinaSansITCPro Book"/>
              </a:rPr>
              <a:t>odgovori na vsa </a:t>
            </a:r>
            <a:r>
              <a:rPr lang="sl-SI" sz="2000" dirty="0" smtClean="0">
                <a:solidFill>
                  <a:schemeClr val="tx1">
                    <a:lumMod val="65000"/>
                    <a:lumOff val="35000"/>
                  </a:schemeClr>
                </a:solidFill>
                <a:latin typeface="OfficinaSansITCPro Book"/>
                <a:ea typeface="+mj-ea"/>
                <a:cs typeface="OfficinaSansITCPro Book"/>
              </a:rPr>
              <a:t>	vprašanja</a:t>
            </a:r>
            <a:r>
              <a:rPr lang="sl-SI" sz="2000" dirty="0">
                <a:solidFill>
                  <a:schemeClr val="tx1">
                    <a:lumMod val="65000"/>
                    <a:lumOff val="35000"/>
                  </a:schemeClr>
                </a:solidFill>
                <a:latin typeface="OfficinaSansITCPro Book"/>
                <a:ea typeface="+mj-ea"/>
                <a:cs typeface="OfficinaSansITCPro Book"/>
              </a:rPr>
              <a:t>, se mu prikaže seznam </a:t>
            </a:r>
            <a:r>
              <a:rPr lang="sl-SI" sz="2000" dirty="0" smtClean="0">
                <a:solidFill>
                  <a:schemeClr val="tx1">
                    <a:lumMod val="65000"/>
                    <a:lumOff val="35000"/>
                  </a:schemeClr>
                </a:solidFill>
                <a:latin typeface="OfficinaSansITCPro Book"/>
                <a:ea typeface="+mj-ea"/>
                <a:cs typeface="OfficinaSansITCPro Book"/>
              </a:rPr>
              <a:t>dejavnosti (</a:t>
            </a:r>
            <a:r>
              <a:rPr lang="sl-SI" sz="2000" dirty="0">
                <a:solidFill>
                  <a:schemeClr val="tx1">
                    <a:lumMod val="65000"/>
                    <a:lumOff val="35000"/>
                  </a:schemeClr>
                </a:solidFill>
                <a:latin typeface="OfficinaSansITCPro Book"/>
                <a:ea typeface="+mj-ea"/>
                <a:cs typeface="OfficinaSansITCPro Book"/>
              </a:rPr>
              <a:t>obveznih in/ali </a:t>
            </a:r>
            <a:r>
              <a:rPr lang="sl-SI" sz="2000" dirty="0" smtClean="0">
                <a:solidFill>
                  <a:schemeClr val="tx1">
                    <a:lumMod val="65000"/>
                    <a:lumOff val="35000"/>
                  </a:schemeClr>
                </a:solidFill>
                <a:latin typeface="OfficinaSansITCPro Book"/>
                <a:ea typeface="+mj-ea"/>
                <a:cs typeface="OfficinaSansITCPro Book"/>
              </a:rPr>
              <a:t>	izbirnih</a:t>
            </a:r>
            <a:r>
              <a:rPr lang="sl-SI" sz="2000" dirty="0">
                <a:solidFill>
                  <a:schemeClr val="tx1">
                    <a:lumMod val="65000"/>
                    <a:lumOff val="35000"/>
                  </a:schemeClr>
                </a:solidFill>
                <a:latin typeface="OfficinaSansITCPro Book"/>
                <a:ea typeface="+mj-ea"/>
                <a:cs typeface="OfficinaSansITCPro Book"/>
              </a:rPr>
              <a:t>, z vlogami ali brez njih), ki jih mora izvesti </a:t>
            </a:r>
            <a:r>
              <a:rPr lang="sl-SI" sz="2000" dirty="0" smtClean="0">
                <a:solidFill>
                  <a:schemeClr val="tx1">
                    <a:lumMod val="65000"/>
                    <a:lumOff val="35000"/>
                  </a:schemeClr>
                </a:solidFill>
                <a:latin typeface="OfficinaSansITCPro Book"/>
                <a:ea typeface="+mj-ea"/>
                <a:cs typeface="OfficinaSansITCPro Book"/>
              </a:rPr>
              <a:t>v 	posameznem </a:t>
            </a:r>
            <a:r>
              <a:rPr lang="sl-SI" sz="2000" dirty="0">
                <a:solidFill>
                  <a:schemeClr val="tx1">
                    <a:lumMod val="65000"/>
                    <a:lumOff val="35000"/>
                  </a:schemeClr>
                </a:solidFill>
                <a:latin typeface="OfficinaSansITCPro Book"/>
                <a:ea typeface="+mj-ea"/>
                <a:cs typeface="OfficinaSansITCPro Book"/>
              </a:rPr>
              <a:t>primeru.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endParaRPr lang="sl-SI" sz="2000" dirty="0">
              <a:solidFill>
                <a:schemeClr val="tx1">
                  <a:lumMod val="65000"/>
                  <a:lumOff val="35000"/>
                </a:schemeClr>
              </a:solidFill>
              <a:latin typeface="OfficinaSansITCPro Book"/>
              <a:ea typeface="+mj-ea"/>
              <a:cs typeface="OfficinaSansITCPro Book"/>
            </a:endParaRPr>
          </a:p>
        </p:txBody>
      </p:sp>
      <p:pic>
        <p:nvPicPr>
          <p:cNvPr id="2" name="Slika 1"/>
          <p:cNvPicPr>
            <a:picLocks noChangeAspect="1"/>
          </p:cNvPicPr>
          <p:nvPr/>
        </p:nvPicPr>
        <p:blipFill>
          <a:blip r:embed="rId4"/>
          <a:stretch>
            <a:fillRect/>
          </a:stretch>
        </p:blipFill>
        <p:spPr>
          <a:xfrm>
            <a:off x="7253056" y="211677"/>
            <a:ext cx="1623504" cy="1217628"/>
          </a:xfrm>
          <a:prstGeom prst="rect">
            <a:avLst/>
          </a:prstGeom>
        </p:spPr>
      </p:pic>
    </p:spTree>
    <p:extLst>
      <p:ext uri="{BB962C8B-B14F-4D97-AF65-F5344CB8AC3E}">
        <p14:creationId xmlns:p14="http://schemas.microsoft.com/office/powerpoint/2010/main" val="1787139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3"/>
          <a:srcRect/>
          <a:stretch>
            <a:fillRect/>
          </a:stretch>
        </p:blipFill>
        <p:spPr bwMode="auto">
          <a:xfrm>
            <a:off x="-1470025" y="-1666875"/>
            <a:ext cx="4057650" cy="3270250"/>
          </a:xfrm>
          <a:prstGeom prst="rect">
            <a:avLst/>
          </a:prstGeom>
          <a:noFill/>
          <a:ln w="9525">
            <a:noFill/>
            <a:miter lim="800000"/>
            <a:headEnd/>
            <a:tailEnd/>
          </a:ln>
        </p:spPr>
      </p:pic>
      <p:sp>
        <p:nvSpPr>
          <p:cNvPr id="8" name="Title 7"/>
          <p:cNvSpPr>
            <a:spLocks noGrp="1"/>
          </p:cNvSpPr>
          <p:nvPr>
            <p:ph type="title"/>
          </p:nvPr>
        </p:nvSpPr>
        <p:spPr>
          <a:xfrm>
            <a:off x="1152525" y="1080407"/>
            <a:ext cx="7229475" cy="5777593"/>
          </a:xfrm>
        </p:spPr>
        <p:txBody>
          <a:bodyPr lIns="0" tIns="0" rIns="0" bIns="0" rtlCol="0" anchor="t">
            <a:noAutofit/>
          </a:bodyPr>
          <a:lstStyle/>
          <a:p>
            <a:pPr algn="l" fontAlgn="auto">
              <a:spcAft>
                <a:spcPts val="0"/>
              </a:spcAft>
              <a:defRPr/>
            </a:pPr>
            <a:r>
              <a:rPr lang="sl-SI" sz="1800" i="1" dirty="0">
                <a:solidFill>
                  <a:schemeClr val="tx1">
                    <a:lumMod val="65000"/>
                    <a:lumOff val="35000"/>
                  </a:schemeClr>
                </a:solidFill>
                <a:latin typeface="OfficinaSansITCPro Book"/>
                <a:ea typeface="+mj-ea"/>
                <a:cs typeface="OfficinaSansITCPro Book"/>
              </a:rPr>
              <a:t>Slika 1: </a:t>
            </a:r>
            <a:r>
              <a:rPr lang="sl-SI" sz="1800" i="1" u="sng" dirty="0">
                <a:solidFill>
                  <a:schemeClr val="tx1">
                    <a:lumMod val="65000"/>
                    <a:lumOff val="35000"/>
                  </a:schemeClr>
                </a:solidFill>
                <a:latin typeface="OfficinaSansITCPro Book"/>
                <a:ea typeface="+mj-ea"/>
                <a:cs typeface="OfficinaSansITCPro Book"/>
              </a:rPr>
              <a:t>Primer vodnika iz E-uprave</a:t>
            </a: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rgbClr val="0070C0"/>
                </a:solidFill>
                <a:latin typeface="OfficinaSansITCPro Book"/>
                <a:ea typeface="+mj-ea"/>
                <a:cs typeface="OfficinaSansITCPro Book"/>
              </a:rPr>
              <a:t/>
            </a:r>
            <a:br>
              <a:rPr lang="sl-SI" sz="2000" dirty="0">
                <a:solidFill>
                  <a:srgbClr val="0070C0"/>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endParaRPr lang="sl-SI" sz="2000" dirty="0">
              <a:solidFill>
                <a:schemeClr val="tx1">
                  <a:lumMod val="65000"/>
                  <a:lumOff val="35000"/>
                </a:schemeClr>
              </a:solidFill>
              <a:latin typeface="OfficinaSansITCPro Book"/>
              <a:ea typeface="+mj-ea"/>
              <a:cs typeface="OfficinaSansITCPro Book"/>
            </a:endParaRPr>
          </a:p>
        </p:txBody>
      </p:sp>
      <p:pic>
        <p:nvPicPr>
          <p:cNvPr id="5" name="Slika 4"/>
          <p:cNvPicPr>
            <a:picLocks noChangeAspect="1"/>
          </p:cNvPicPr>
          <p:nvPr/>
        </p:nvPicPr>
        <p:blipFill>
          <a:blip r:embed="rId4"/>
          <a:stretch>
            <a:fillRect/>
          </a:stretch>
        </p:blipFill>
        <p:spPr>
          <a:xfrm>
            <a:off x="833015" y="1641961"/>
            <a:ext cx="7868493" cy="4654484"/>
          </a:xfrm>
          <a:prstGeom prst="rect">
            <a:avLst/>
          </a:prstGeom>
        </p:spPr>
      </p:pic>
    </p:spTree>
    <p:extLst>
      <p:ext uri="{BB962C8B-B14F-4D97-AF65-F5344CB8AC3E}">
        <p14:creationId xmlns:p14="http://schemas.microsoft.com/office/powerpoint/2010/main" val="4178999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3"/>
          <a:srcRect/>
          <a:stretch>
            <a:fillRect/>
          </a:stretch>
        </p:blipFill>
        <p:spPr bwMode="auto">
          <a:xfrm>
            <a:off x="-1470025" y="-1666875"/>
            <a:ext cx="4057650" cy="3270250"/>
          </a:xfrm>
          <a:prstGeom prst="rect">
            <a:avLst/>
          </a:prstGeom>
          <a:noFill/>
          <a:ln w="9525">
            <a:noFill/>
            <a:miter lim="800000"/>
            <a:headEnd/>
            <a:tailEnd/>
          </a:ln>
        </p:spPr>
      </p:pic>
      <p:sp>
        <p:nvSpPr>
          <p:cNvPr id="8" name="Title 7"/>
          <p:cNvSpPr>
            <a:spLocks noGrp="1"/>
          </p:cNvSpPr>
          <p:nvPr>
            <p:ph type="title"/>
          </p:nvPr>
        </p:nvSpPr>
        <p:spPr>
          <a:xfrm>
            <a:off x="1152525" y="1080407"/>
            <a:ext cx="7229475" cy="5777593"/>
          </a:xfrm>
        </p:spPr>
        <p:txBody>
          <a:bodyPr lIns="0" tIns="0" rIns="0" bIns="0" rtlCol="0" anchor="t">
            <a:noAutofit/>
          </a:bodyPr>
          <a:lstStyle/>
          <a:p>
            <a:pPr algn="l" fontAlgn="auto">
              <a:spcAft>
                <a:spcPts val="0"/>
              </a:spcAft>
              <a:defRPr/>
            </a:pP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Č.	Vodnik volivcu (državljanu) </a:t>
            </a:r>
            <a:r>
              <a:rPr lang="sl-SI" sz="2000" b="1" dirty="0">
                <a:solidFill>
                  <a:schemeClr val="tx1">
                    <a:lumMod val="65000"/>
                    <a:lumOff val="35000"/>
                  </a:schemeClr>
                </a:solidFill>
                <a:latin typeface="OfficinaSansITCPro Book"/>
                <a:ea typeface="+mj-ea"/>
                <a:cs typeface="OfficinaSansITCPro Book"/>
              </a:rPr>
              <a:t>daje informacije </a:t>
            </a:r>
            <a:r>
              <a:rPr lang="sl-SI" sz="2000" dirty="0">
                <a:solidFill>
                  <a:schemeClr val="tx1">
                    <a:lumMod val="65000"/>
                    <a:lumOff val="35000"/>
                  </a:schemeClr>
                </a:solidFill>
                <a:latin typeface="OfficinaSansITCPro Book"/>
                <a:ea typeface="+mj-ea"/>
                <a:cs typeface="OfficinaSansITCPro Book"/>
              </a:rPr>
              <a:t>o posebnih </a:t>
            </a:r>
            <a:r>
              <a:rPr lang="sl-SI" sz="2000" dirty="0" smtClean="0">
                <a:solidFill>
                  <a:schemeClr val="tx1">
                    <a:lumMod val="65000"/>
                    <a:lumOff val="35000"/>
                  </a:schemeClr>
                </a:solidFill>
                <a:latin typeface="OfficinaSansITCPro Book"/>
                <a:ea typeface="+mj-ea"/>
                <a:cs typeface="OfficinaSansITCPro Book"/>
              </a:rPr>
              <a:t>	oblikah </a:t>
            </a:r>
            <a:r>
              <a:rPr lang="sl-SI" sz="2000" dirty="0">
                <a:solidFill>
                  <a:schemeClr val="tx1">
                    <a:lumMod val="65000"/>
                    <a:lumOff val="35000"/>
                  </a:schemeClr>
                </a:solidFill>
                <a:latin typeface="OfficinaSansITCPro Book"/>
                <a:ea typeface="+mj-ea"/>
                <a:cs typeface="OfficinaSansITCPro Book"/>
              </a:rPr>
              <a:t>	glasovanja za različne primere.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D. 	Vodnik je </a:t>
            </a:r>
            <a:r>
              <a:rPr lang="sl-SI" sz="2000" b="1" dirty="0">
                <a:solidFill>
                  <a:schemeClr val="tx1">
                    <a:lumMod val="65000"/>
                    <a:lumOff val="35000"/>
                  </a:schemeClr>
                </a:solidFill>
                <a:latin typeface="OfficinaSansITCPro Book"/>
                <a:ea typeface="+mj-ea"/>
                <a:cs typeface="OfficinaSansITCPro Book"/>
              </a:rPr>
              <a:t>odločitveno drevo</a:t>
            </a:r>
            <a:r>
              <a:rPr lang="sl-SI" sz="2000" dirty="0">
                <a:solidFill>
                  <a:schemeClr val="tx1">
                    <a:lumMod val="65000"/>
                    <a:lumOff val="35000"/>
                  </a:schemeClr>
                </a:solidFill>
                <a:latin typeface="OfficinaSansITCPro Book"/>
                <a:ea typeface="+mj-ea"/>
                <a:cs typeface="OfficinaSansITCPro Book"/>
              </a:rPr>
              <a:t>, ki glede na odgovore </a:t>
            </a:r>
            <a:r>
              <a:rPr lang="sl-SI" sz="2000" dirty="0" smtClean="0">
                <a:solidFill>
                  <a:schemeClr val="tx1">
                    <a:lumMod val="65000"/>
                    <a:lumOff val="35000"/>
                  </a:schemeClr>
                </a:solidFill>
                <a:latin typeface="OfficinaSansITCPro Book"/>
                <a:ea typeface="+mj-ea"/>
                <a:cs typeface="OfficinaSansITCPro Book"/>
              </a:rPr>
              <a:t>	državljana prikaže </a:t>
            </a:r>
            <a:r>
              <a:rPr lang="sl-SI" sz="2000" dirty="0">
                <a:solidFill>
                  <a:schemeClr val="tx1">
                    <a:lumMod val="65000"/>
                    <a:lumOff val="35000"/>
                  </a:schemeClr>
                </a:solidFill>
                <a:latin typeface="OfficinaSansITCPro Book"/>
                <a:ea typeface="+mj-ea"/>
                <a:cs typeface="OfficinaSansITCPro Book"/>
              </a:rPr>
              <a:t>posamezno obliko načina glasovanja.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E. 	Na naslovnici vodnika je </a:t>
            </a:r>
            <a:r>
              <a:rPr lang="sl-SI" sz="2000" b="1" dirty="0">
                <a:solidFill>
                  <a:schemeClr val="tx1">
                    <a:lumMod val="65000"/>
                    <a:lumOff val="35000"/>
                  </a:schemeClr>
                </a:solidFill>
                <a:latin typeface="OfficinaSansITCPro Book"/>
                <a:ea typeface="+mj-ea"/>
                <a:cs typeface="OfficinaSansITCPro Book"/>
              </a:rPr>
              <a:t>kratko opisan namen </a:t>
            </a:r>
            <a:r>
              <a:rPr lang="sl-SI" sz="2000" dirty="0">
                <a:solidFill>
                  <a:schemeClr val="tx1">
                    <a:lumMod val="65000"/>
                    <a:lumOff val="35000"/>
                  </a:schemeClr>
                </a:solidFill>
                <a:latin typeface="OfficinaSansITCPro Book"/>
                <a:ea typeface="+mj-ea"/>
                <a:cs typeface="OfficinaSansITCPro Book"/>
              </a:rPr>
              <a:t>posebne </a:t>
            </a:r>
            <a:r>
              <a:rPr lang="sl-SI" sz="2000" dirty="0" smtClean="0">
                <a:solidFill>
                  <a:schemeClr val="tx1">
                    <a:lumMod val="65000"/>
                    <a:lumOff val="35000"/>
                  </a:schemeClr>
                </a:solidFill>
                <a:latin typeface="OfficinaSansITCPro Book"/>
                <a:ea typeface="+mj-ea"/>
                <a:cs typeface="OfficinaSansITCPro Book"/>
              </a:rPr>
              <a:t>	oblike glasovanja</a:t>
            </a: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F.	Sistem E-obvestil </a:t>
            </a:r>
            <a:r>
              <a:rPr lang="sl-SI" sz="2000" b="1" dirty="0">
                <a:solidFill>
                  <a:schemeClr val="tx1">
                    <a:lumMod val="65000"/>
                    <a:lumOff val="35000"/>
                  </a:schemeClr>
                </a:solidFill>
                <a:latin typeface="OfficinaSansITCPro Book"/>
                <a:ea typeface="+mj-ea"/>
                <a:cs typeface="OfficinaSansITCPro Book"/>
              </a:rPr>
              <a:t>je povezan z Evidenco volilne pravice </a:t>
            </a:r>
            <a:r>
              <a:rPr lang="sl-SI" sz="2000" b="1" dirty="0" smtClean="0">
                <a:solidFill>
                  <a:schemeClr val="tx1">
                    <a:lumMod val="65000"/>
                    <a:lumOff val="35000"/>
                  </a:schemeClr>
                </a:solidFill>
                <a:latin typeface="OfficinaSansITCPro Book"/>
                <a:ea typeface="+mj-ea"/>
                <a:cs typeface="OfficinaSansITCPro Book"/>
              </a:rPr>
              <a:t>	(</a:t>
            </a:r>
            <a:r>
              <a:rPr lang="sl-SI" sz="2000" b="1" dirty="0">
                <a:solidFill>
                  <a:schemeClr val="tx1">
                    <a:lumMod val="65000"/>
                    <a:lumOff val="35000"/>
                  </a:schemeClr>
                </a:solidFill>
                <a:latin typeface="OfficinaSansITCPro Book"/>
                <a:ea typeface="+mj-ea"/>
                <a:cs typeface="OfficinaSansITCPro Book"/>
              </a:rPr>
              <a:t>EVP).</a:t>
            </a:r>
            <a:br>
              <a:rPr lang="sl-SI" sz="2000" b="1"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endParaRPr lang="sl-SI" sz="2000" dirty="0">
              <a:solidFill>
                <a:schemeClr val="tx1">
                  <a:lumMod val="65000"/>
                  <a:lumOff val="35000"/>
                </a:schemeClr>
              </a:solidFill>
              <a:latin typeface="OfficinaSansITCPro Book"/>
              <a:ea typeface="+mj-ea"/>
              <a:cs typeface="OfficinaSansITCPro Book"/>
            </a:endParaRPr>
          </a:p>
        </p:txBody>
      </p:sp>
      <p:pic>
        <p:nvPicPr>
          <p:cNvPr id="4" name="Slika 3"/>
          <p:cNvPicPr>
            <a:picLocks noChangeAspect="1"/>
          </p:cNvPicPr>
          <p:nvPr/>
        </p:nvPicPr>
        <p:blipFill>
          <a:blip r:embed="rId4"/>
          <a:stretch>
            <a:fillRect/>
          </a:stretch>
        </p:blipFill>
        <p:spPr>
          <a:xfrm>
            <a:off x="5905188" y="4708862"/>
            <a:ext cx="2476812" cy="1896124"/>
          </a:xfrm>
          <a:prstGeom prst="rect">
            <a:avLst/>
          </a:prstGeom>
        </p:spPr>
      </p:pic>
    </p:spTree>
    <p:extLst>
      <p:ext uri="{BB962C8B-B14F-4D97-AF65-F5344CB8AC3E}">
        <p14:creationId xmlns:p14="http://schemas.microsoft.com/office/powerpoint/2010/main" val="2473228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3"/>
          <a:srcRect/>
          <a:stretch>
            <a:fillRect/>
          </a:stretch>
        </p:blipFill>
        <p:spPr bwMode="auto">
          <a:xfrm>
            <a:off x="-1470025" y="-1666875"/>
            <a:ext cx="4057650" cy="3270250"/>
          </a:xfrm>
          <a:prstGeom prst="rect">
            <a:avLst/>
          </a:prstGeom>
          <a:noFill/>
          <a:ln w="9525">
            <a:noFill/>
            <a:miter lim="800000"/>
            <a:headEnd/>
            <a:tailEnd/>
          </a:ln>
        </p:spPr>
      </p:pic>
      <p:sp>
        <p:nvSpPr>
          <p:cNvPr id="8" name="Title 7"/>
          <p:cNvSpPr>
            <a:spLocks noGrp="1"/>
          </p:cNvSpPr>
          <p:nvPr>
            <p:ph type="title"/>
          </p:nvPr>
        </p:nvSpPr>
        <p:spPr>
          <a:xfrm>
            <a:off x="1065321" y="275209"/>
            <a:ext cx="7316680" cy="6582792"/>
          </a:xfrm>
        </p:spPr>
        <p:txBody>
          <a:bodyPr lIns="0" tIns="0" rIns="0" bIns="0" rtlCol="0" anchor="t">
            <a:noAutofit/>
          </a:bodyPr>
          <a:lstStyle/>
          <a:p>
            <a:pPr fontAlgn="auto">
              <a:spcAft>
                <a:spcPts val="0"/>
              </a:spcAft>
              <a:defRPr/>
            </a:pPr>
            <a:r>
              <a:rPr lang="sv-SE" sz="1800" i="1" dirty="0">
                <a:solidFill>
                  <a:schemeClr val="tx1">
                    <a:lumMod val="65000"/>
                    <a:lumOff val="35000"/>
                  </a:schemeClr>
                </a:solidFill>
                <a:latin typeface="OfficinaSansITCPro Book"/>
                <a:ea typeface="+mj-ea"/>
                <a:cs typeface="OfficinaSansITCPro Book"/>
              </a:rPr>
              <a:t>Slika </a:t>
            </a:r>
            <a:r>
              <a:rPr lang="sl-SI" sz="1800" i="1" dirty="0">
                <a:solidFill>
                  <a:schemeClr val="tx1">
                    <a:lumMod val="65000"/>
                    <a:lumOff val="35000"/>
                  </a:schemeClr>
                </a:solidFill>
                <a:latin typeface="OfficinaSansITCPro Book"/>
                <a:ea typeface="+mj-ea"/>
                <a:cs typeface="OfficinaSansITCPro Book"/>
              </a:rPr>
              <a:t>2</a:t>
            </a:r>
            <a:r>
              <a:rPr lang="sv-SE" sz="1800" i="1" dirty="0">
                <a:solidFill>
                  <a:schemeClr val="tx1">
                    <a:lumMod val="65000"/>
                    <a:lumOff val="35000"/>
                  </a:schemeClr>
                </a:solidFill>
                <a:latin typeface="OfficinaSansITCPro Book"/>
                <a:ea typeface="+mj-ea"/>
                <a:cs typeface="OfficinaSansITCPro Book"/>
              </a:rPr>
              <a:t>: </a:t>
            </a:r>
            <a:r>
              <a:rPr lang="sv-SE" sz="1800" i="1" u="sng" dirty="0">
                <a:solidFill>
                  <a:schemeClr val="tx1">
                    <a:lumMod val="65000"/>
                    <a:lumOff val="35000"/>
                  </a:schemeClr>
                </a:solidFill>
                <a:latin typeface="OfficinaSansITCPro Book"/>
                <a:ea typeface="+mj-ea"/>
                <a:cs typeface="OfficinaSansITCPro Book"/>
              </a:rPr>
              <a:t>Primer vodnika iz E-uprave</a:t>
            </a:r>
            <a:r>
              <a:rPr lang="sl-SI" sz="2000" b="1" dirty="0">
                <a:solidFill>
                  <a:schemeClr val="tx1">
                    <a:lumMod val="65000"/>
                    <a:lumOff val="35000"/>
                  </a:schemeClr>
                </a:solidFill>
                <a:latin typeface="OfficinaSansITCPro Book"/>
                <a:ea typeface="+mj-ea"/>
                <a:cs typeface="OfficinaSansITCPro Book"/>
              </a:rPr>
              <a:t/>
            </a:r>
            <a:br>
              <a:rPr lang="sl-SI" sz="2000" b="1"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endParaRPr lang="sl-SI" sz="2000" dirty="0">
              <a:solidFill>
                <a:schemeClr val="tx1">
                  <a:lumMod val="65000"/>
                  <a:lumOff val="35000"/>
                </a:schemeClr>
              </a:solidFill>
              <a:latin typeface="OfficinaSansITCPro Book"/>
              <a:ea typeface="+mj-ea"/>
              <a:cs typeface="OfficinaSansITCPro Book"/>
            </a:endParaRPr>
          </a:p>
        </p:txBody>
      </p:sp>
      <p:pic>
        <p:nvPicPr>
          <p:cNvPr id="2" name="Slika 1"/>
          <p:cNvPicPr>
            <a:picLocks noChangeAspect="1"/>
          </p:cNvPicPr>
          <p:nvPr/>
        </p:nvPicPr>
        <p:blipFill>
          <a:blip r:embed="rId4"/>
          <a:stretch>
            <a:fillRect/>
          </a:stretch>
        </p:blipFill>
        <p:spPr>
          <a:xfrm>
            <a:off x="2483474" y="619230"/>
            <a:ext cx="4600907" cy="6261129"/>
          </a:xfrm>
          <a:prstGeom prst="rect">
            <a:avLst/>
          </a:prstGeom>
        </p:spPr>
      </p:pic>
    </p:spTree>
    <p:extLst>
      <p:ext uri="{BB962C8B-B14F-4D97-AF65-F5344CB8AC3E}">
        <p14:creationId xmlns:p14="http://schemas.microsoft.com/office/powerpoint/2010/main" val="2168656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3"/>
          <a:srcRect/>
          <a:stretch>
            <a:fillRect/>
          </a:stretch>
        </p:blipFill>
        <p:spPr bwMode="auto">
          <a:xfrm>
            <a:off x="-1470025" y="-1666875"/>
            <a:ext cx="4057650" cy="3270250"/>
          </a:xfrm>
          <a:prstGeom prst="rect">
            <a:avLst/>
          </a:prstGeom>
          <a:noFill/>
          <a:ln w="9525">
            <a:noFill/>
            <a:miter lim="800000"/>
            <a:headEnd/>
            <a:tailEnd/>
          </a:ln>
        </p:spPr>
      </p:pic>
      <p:sp>
        <p:nvSpPr>
          <p:cNvPr id="8" name="Title 7"/>
          <p:cNvSpPr>
            <a:spLocks noGrp="1"/>
          </p:cNvSpPr>
          <p:nvPr>
            <p:ph type="title"/>
          </p:nvPr>
        </p:nvSpPr>
        <p:spPr>
          <a:xfrm>
            <a:off x="1152525" y="1080407"/>
            <a:ext cx="7229475" cy="5777593"/>
          </a:xfrm>
        </p:spPr>
        <p:txBody>
          <a:bodyPr lIns="0" tIns="0" rIns="0" bIns="0" rtlCol="0" anchor="t">
            <a:noAutofit/>
          </a:bodyPr>
          <a:lstStyle/>
          <a:p>
            <a:pPr algn="l" fontAlgn="auto">
              <a:spcAft>
                <a:spcPts val="0"/>
              </a:spcAft>
              <a:defRPr/>
            </a:pPr>
            <a:r>
              <a:rPr lang="sl-SI" sz="2000" b="1" dirty="0">
                <a:solidFill>
                  <a:schemeClr val="tx1">
                    <a:lumMod val="65000"/>
                    <a:lumOff val="35000"/>
                  </a:schemeClr>
                </a:solidFill>
                <a:latin typeface="OfficinaSansITCPro Book"/>
                <a:ea typeface="+mj-ea"/>
                <a:cs typeface="OfficinaSansITCPro Book"/>
              </a:rPr>
              <a:t>4.	KAJ ZDAJ IN KAKO NAPREJ?</a:t>
            </a: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V sodelovanju z MJU, MNZ in zunanjimi izvajalci smo </a:t>
            </a:r>
            <a:r>
              <a:rPr lang="sl-SI" sz="2000" dirty="0" smtClean="0">
                <a:solidFill>
                  <a:schemeClr val="tx1">
                    <a:lumMod val="65000"/>
                    <a:lumOff val="35000"/>
                  </a:schemeClr>
                </a:solidFill>
                <a:latin typeface="OfficinaSansITCPro Book"/>
                <a:ea typeface="+mj-ea"/>
                <a:cs typeface="OfficinaSansITCPro Book"/>
              </a:rPr>
              <a:t>	opravili </a:t>
            </a:r>
            <a:r>
              <a:rPr lang="sl-SI" sz="2000" b="1" dirty="0" smtClean="0">
                <a:solidFill>
                  <a:schemeClr val="tx1">
                    <a:lumMod val="65000"/>
                    <a:lumOff val="35000"/>
                  </a:schemeClr>
                </a:solidFill>
                <a:latin typeface="OfficinaSansITCPro Book"/>
                <a:ea typeface="+mj-ea"/>
                <a:cs typeface="OfficinaSansITCPro Book"/>
              </a:rPr>
              <a:t>prvo testiranje </a:t>
            </a:r>
            <a:r>
              <a:rPr lang="sl-SI" sz="2000" dirty="0">
                <a:solidFill>
                  <a:schemeClr val="tx1">
                    <a:lumMod val="65000"/>
                    <a:lumOff val="35000"/>
                  </a:schemeClr>
                </a:solidFill>
                <a:latin typeface="OfficinaSansITCPro Book"/>
                <a:ea typeface="+mj-ea"/>
                <a:cs typeface="OfficinaSansITCPro Book"/>
              </a:rPr>
              <a:t>obvestil za katere sta pristojni DVK </a:t>
            </a:r>
            <a:r>
              <a:rPr lang="sl-SI" sz="2000" dirty="0" smtClean="0">
                <a:solidFill>
                  <a:schemeClr val="tx1">
                    <a:lumMod val="65000"/>
                    <a:lumOff val="35000"/>
                  </a:schemeClr>
                </a:solidFill>
                <a:latin typeface="OfficinaSansITCPro Book"/>
                <a:ea typeface="+mj-ea"/>
                <a:cs typeface="OfficinaSansITCPro Book"/>
              </a:rPr>
              <a:t>	in </a:t>
            </a:r>
            <a:r>
              <a:rPr lang="sl-SI" sz="2000" dirty="0">
                <a:solidFill>
                  <a:schemeClr val="tx1">
                    <a:lumMod val="65000"/>
                    <a:lumOff val="35000"/>
                  </a:schemeClr>
                </a:solidFill>
                <a:latin typeface="OfficinaSansITCPro Book"/>
                <a:ea typeface="+mj-ea"/>
                <a:cs typeface="OfficinaSansITCPro Book"/>
              </a:rPr>
              <a:t>OVK;</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Sprejem ZVDZ-C  - nova oblika glasovanja = </a:t>
            </a:r>
            <a:r>
              <a:rPr lang="sl-SI" sz="2000" b="1" dirty="0">
                <a:solidFill>
                  <a:schemeClr val="tx1">
                    <a:lumMod val="65000"/>
                    <a:lumOff val="35000"/>
                  </a:schemeClr>
                </a:solidFill>
                <a:latin typeface="OfficinaSansITCPro Book"/>
                <a:ea typeface="+mj-ea"/>
                <a:cs typeface="OfficinaSansITCPro Book"/>
              </a:rPr>
              <a:t>invalidi po </a:t>
            </a:r>
            <a:r>
              <a:rPr lang="sl-SI" sz="2000" b="1" dirty="0" smtClean="0">
                <a:solidFill>
                  <a:schemeClr val="tx1">
                    <a:lumMod val="65000"/>
                    <a:lumOff val="35000"/>
                  </a:schemeClr>
                </a:solidFill>
                <a:latin typeface="OfficinaSansITCPro Book"/>
                <a:ea typeface="+mj-ea"/>
                <a:cs typeface="OfficinaSansITCPro Book"/>
              </a:rPr>
              <a:t>	pošti</a:t>
            </a:r>
            <a:r>
              <a:rPr lang="sl-SI" sz="2000" b="1" dirty="0">
                <a:solidFill>
                  <a:schemeClr val="tx1">
                    <a:lumMod val="65000"/>
                    <a:lumOff val="35000"/>
                  </a:schemeClr>
                </a:solidFill>
                <a:latin typeface="OfficinaSansITCPro Book"/>
                <a:ea typeface="+mj-ea"/>
                <a:cs typeface="OfficinaSansITCPro Book"/>
              </a:rPr>
              <a:t>.</a:t>
            </a:r>
            <a:br>
              <a:rPr lang="sl-SI" sz="2000" b="1" dirty="0">
                <a:solidFill>
                  <a:schemeClr val="tx1">
                    <a:lumMod val="65000"/>
                    <a:lumOff val="35000"/>
                  </a:schemeClr>
                </a:solidFill>
                <a:latin typeface="OfficinaSansITCPro Book"/>
                <a:ea typeface="+mj-ea"/>
                <a:cs typeface="OfficinaSansITCPro Book"/>
              </a:rPr>
            </a:br>
            <a:r>
              <a:rPr lang="sl-SI" sz="2000" b="1" dirty="0">
                <a:solidFill>
                  <a:schemeClr val="tx1">
                    <a:lumMod val="65000"/>
                    <a:lumOff val="35000"/>
                  </a:schemeClr>
                </a:solidFill>
                <a:latin typeface="OfficinaSansITCPro Book"/>
                <a:ea typeface="+mj-ea"/>
                <a:cs typeface="OfficinaSansITCPro Book"/>
              </a:rPr>
              <a:t/>
            </a:r>
            <a:br>
              <a:rPr lang="sl-SI" sz="2000" b="1"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r>
              <a:rPr lang="sl-SI" sz="2000" b="1" dirty="0">
                <a:solidFill>
                  <a:schemeClr val="tx1">
                    <a:lumMod val="65000"/>
                    <a:lumOff val="35000"/>
                  </a:schemeClr>
                </a:solidFill>
                <a:latin typeface="OfficinaSansITCPro Book"/>
                <a:ea typeface="+mj-ea"/>
                <a:cs typeface="OfficinaSansITCPro Book"/>
              </a:rPr>
              <a:t>Odločitev:</a:t>
            </a:r>
            <a:r>
              <a:rPr lang="sl-SI" sz="2000" dirty="0">
                <a:solidFill>
                  <a:schemeClr val="tx1">
                    <a:lumMod val="65000"/>
                    <a:lumOff val="35000"/>
                  </a:schemeClr>
                </a:solidFill>
                <a:latin typeface="OfficinaSansITCPro Book"/>
                <a:ea typeface="+mj-ea"/>
                <a:cs typeface="OfficinaSansITCPro Book"/>
              </a:rPr>
              <a:t> Za volitve predsednika republike </a:t>
            </a:r>
            <a:r>
              <a:rPr lang="sl-SI" sz="2000" b="1" dirty="0">
                <a:solidFill>
                  <a:schemeClr val="tx1">
                    <a:lumMod val="65000"/>
                    <a:lumOff val="35000"/>
                  </a:schemeClr>
                </a:solidFill>
                <a:latin typeface="OfficinaSansITCPro Book"/>
                <a:ea typeface="+mj-ea"/>
                <a:cs typeface="OfficinaSansITCPro Book"/>
              </a:rPr>
              <a:t>se omogoči </a:t>
            </a:r>
            <a:r>
              <a:rPr lang="sl-SI" sz="2000" dirty="0">
                <a:solidFill>
                  <a:schemeClr val="tx1">
                    <a:lumMod val="65000"/>
                    <a:lumOff val="35000"/>
                  </a:schemeClr>
                </a:solidFill>
                <a:latin typeface="OfficinaSansITCPro Book"/>
                <a:ea typeface="+mj-ea"/>
                <a:cs typeface="OfficinaSansITCPro Book"/>
              </a:rPr>
              <a:t>oddajanje 	obvestil volivcev za katere je pristojna DVK: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 	za glasovanje po pošti v tujini ali na DKP (</a:t>
            </a:r>
            <a:r>
              <a:rPr lang="sl-SI" sz="2000" dirty="0" err="1">
                <a:solidFill>
                  <a:schemeClr val="tx1">
                    <a:lumMod val="65000"/>
                    <a:lumOff val="35000"/>
                  </a:schemeClr>
                </a:solidFill>
                <a:latin typeface="OfficinaSansITCPro Book"/>
                <a:ea typeface="+mj-ea"/>
                <a:cs typeface="OfficinaSansITCPro Book"/>
              </a:rPr>
              <a:t>t.i</a:t>
            </a:r>
            <a:r>
              <a:rPr lang="sl-SI" sz="2000" dirty="0">
                <a:solidFill>
                  <a:schemeClr val="tx1">
                    <a:lumMod val="65000"/>
                    <a:lumOff val="35000"/>
                  </a:schemeClr>
                </a:solidFill>
                <a:latin typeface="OfficinaSansITCPro Book"/>
                <a:ea typeface="+mj-ea"/>
                <a:cs typeface="OfficinaSansITCPro Book"/>
              </a:rPr>
              <a:t>. zdomci)</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B. 	za glasovanje na OMNIA - izseljenci;</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r>
              <a:rPr lang="sl-SI" sz="2000" b="1" dirty="0">
                <a:solidFill>
                  <a:schemeClr val="tx1">
                    <a:lumMod val="65000"/>
                    <a:lumOff val="35000"/>
                  </a:schemeClr>
                </a:solidFill>
                <a:latin typeface="OfficinaSansITCPro Book"/>
                <a:ea typeface="+mj-ea"/>
                <a:cs typeface="OfficinaSansITCPro Book"/>
              </a:rPr>
              <a:t>Po končanih volitvah </a:t>
            </a:r>
            <a:r>
              <a:rPr lang="sl-SI" sz="2000" dirty="0">
                <a:solidFill>
                  <a:schemeClr val="tx1">
                    <a:lumMod val="65000"/>
                    <a:lumOff val="35000"/>
                  </a:schemeClr>
                </a:solidFill>
                <a:latin typeface="OfficinaSansITCPro Book"/>
                <a:ea typeface="+mj-ea"/>
                <a:cs typeface="OfficinaSansITCPro Book"/>
              </a:rPr>
              <a:t>predsednika republike bomo:</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	</a:t>
            </a:r>
            <a:r>
              <a:rPr lang="sl-SI" sz="2000" b="1" dirty="0">
                <a:solidFill>
                  <a:schemeClr val="tx1">
                    <a:lumMod val="65000"/>
                    <a:lumOff val="35000"/>
                  </a:schemeClr>
                </a:solidFill>
                <a:latin typeface="OfficinaSansITCPro Book"/>
                <a:ea typeface="+mj-ea"/>
                <a:cs typeface="OfficinaSansITCPro Book"/>
              </a:rPr>
              <a:t>opravili analizo </a:t>
            </a:r>
            <a:r>
              <a:rPr lang="sl-SI" sz="2000" dirty="0">
                <a:solidFill>
                  <a:schemeClr val="tx1">
                    <a:lumMod val="65000"/>
                    <a:lumOff val="35000"/>
                  </a:schemeClr>
                </a:solidFill>
                <a:latin typeface="OfficinaSansITCPro Book"/>
                <a:ea typeface="+mj-ea"/>
                <a:cs typeface="OfficinaSansITCPro Book"/>
              </a:rPr>
              <a:t>delovanja sistema E-obvestil,</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	</a:t>
            </a:r>
            <a:r>
              <a:rPr lang="sl-SI" sz="2000" b="1" dirty="0">
                <a:solidFill>
                  <a:schemeClr val="tx1">
                    <a:lumMod val="65000"/>
                    <a:lumOff val="35000"/>
                  </a:schemeClr>
                </a:solidFill>
                <a:latin typeface="OfficinaSansITCPro Book"/>
                <a:ea typeface="+mj-ea"/>
                <a:cs typeface="OfficinaSansITCPro Book"/>
              </a:rPr>
              <a:t>pripravili nove vloge </a:t>
            </a:r>
            <a:r>
              <a:rPr lang="sl-SI" sz="2000" dirty="0">
                <a:solidFill>
                  <a:schemeClr val="tx1">
                    <a:lumMod val="65000"/>
                    <a:lumOff val="35000"/>
                  </a:schemeClr>
                </a:solidFill>
                <a:latin typeface="OfficinaSansITCPro Book"/>
                <a:ea typeface="+mj-ea"/>
                <a:cs typeface="OfficinaSansITCPro Book"/>
              </a:rPr>
              <a:t>(obvestila) na podlagi sprejete </a:t>
            </a:r>
            <a:r>
              <a:rPr lang="sl-SI" sz="2000" dirty="0" smtClean="0">
                <a:solidFill>
                  <a:schemeClr val="tx1">
                    <a:lumMod val="65000"/>
                    <a:lumOff val="35000"/>
                  </a:schemeClr>
                </a:solidFill>
                <a:latin typeface="OfficinaSansITCPro Book"/>
                <a:ea typeface="+mj-ea"/>
                <a:cs typeface="OfficinaSansITCPro Book"/>
              </a:rPr>
              <a:t>		novele ZVDZ-C </a:t>
            </a:r>
            <a:r>
              <a:rPr lang="sl-SI" sz="2000" dirty="0">
                <a:solidFill>
                  <a:schemeClr val="tx1">
                    <a:lumMod val="65000"/>
                    <a:lumOff val="35000"/>
                  </a:schemeClr>
                </a:solidFill>
                <a:latin typeface="OfficinaSansITCPro Book"/>
                <a:ea typeface="+mj-ea"/>
                <a:cs typeface="OfficinaSansITCPro Book"/>
              </a:rPr>
              <a:t>(glasovanje po pošti invalidi);</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r>
              <a:rPr lang="sl-SI" sz="2000" dirty="0">
                <a:solidFill>
                  <a:schemeClr val="tx1">
                    <a:lumMod val="65000"/>
                    <a:lumOff val="35000"/>
                  </a:schemeClr>
                </a:solidFill>
                <a:latin typeface="OfficinaSansITCPro Book"/>
                <a:ea typeface="+mj-ea"/>
                <a:cs typeface="OfficinaSansITCPro Book"/>
              </a:rPr>
              <a:t/>
            </a:r>
            <a:br>
              <a:rPr lang="sl-SI" sz="2000" dirty="0">
                <a:solidFill>
                  <a:schemeClr val="tx1">
                    <a:lumMod val="65000"/>
                    <a:lumOff val="35000"/>
                  </a:schemeClr>
                </a:solidFill>
                <a:latin typeface="OfficinaSansITCPro Book"/>
                <a:ea typeface="+mj-ea"/>
                <a:cs typeface="OfficinaSansITCPro Book"/>
              </a:rPr>
            </a:br>
            <a:endParaRPr lang="sl-SI" sz="2000" dirty="0">
              <a:solidFill>
                <a:schemeClr val="tx1">
                  <a:lumMod val="65000"/>
                  <a:lumOff val="35000"/>
                </a:schemeClr>
              </a:solidFill>
              <a:latin typeface="OfficinaSansITCPro Book"/>
              <a:ea typeface="+mj-ea"/>
              <a:cs typeface="OfficinaSansITCPro Book"/>
            </a:endParaRPr>
          </a:p>
        </p:txBody>
      </p:sp>
    </p:spTree>
    <p:extLst>
      <p:ext uri="{BB962C8B-B14F-4D97-AF65-F5344CB8AC3E}">
        <p14:creationId xmlns:p14="http://schemas.microsoft.com/office/powerpoint/2010/main" val="1309109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VK-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DVK-powerpoint-template.pot</Template>
  <TotalTime>4765</TotalTime>
  <Words>32</Words>
  <Application>Microsoft Office PowerPoint</Application>
  <PresentationFormat>On-screen Show (4:3)</PresentationFormat>
  <Paragraphs>22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DVK-powerpoint-template</vt:lpstr>
      <vt:lpstr>  Strokovni posvet volilnih komisij    E-OBVESTILA VOLIVCEV   Brdo pri Kranju, 25. maj 2017  Dušan Vučko, Direktor  </vt:lpstr>
      <vt:lpstr>1.  PRAVNI OKVIR  - Glasovanje je ena izmed najpomembnejših faz volilnega  postopka - opravi dokončna izbira med predlaganimi  kandidaturami.  - Volivci praviloma glasujejo na volišču v kraju stalnega  prebivališča, kjer so vpisani v volilne imenike - 71. člen  ZVDZ.  - Na drug (»poseben«) način lahko glasujejo:   • volivci s st. prebivališčem v SLO, ki bodo na dan    glasovanja začasno v tujini (po pošti ali na DKP) –   82. člen ZVDZ;  • volivci, ki želijo glasovati v SLO zunaj okraja stalnega   prebivališča – 79.a člen ZVDZ;  • volivci, ki so na dan glasovanja v bolnišnici,     zdravilišču, domu za starejše ali zavodu za     prestajanje zaporne kazni  (po pošti) – 81. člen;              </vt:lpstr>
      <vt:lpstr> •  volivci, ki nimajo stalnega prebivališča v SLO     (izseljenci), na dan glasovanja pa bodo v SLO;  • volivci, ki se zaradi bolezni ne morejo osebno     zglasiti na volišču in želijo glasovati na svojem domu   – 83. člen ZVDZ;  • volivci invalidi, ki so vpisani v volilni imenik za območje   volišča, a to ni dostopno invalidom, in želijo glasovati   na volišču, ki je dostopno invalidom.  - Na podlagi novele ZVDZ (ZVDZ-C) na drug način glasujejo  še:  • volivci, ki imajo na podlagi odločbe pristojnega organa   priznan status invalida (po pošti enkratno ali stalno).  - Črtana možnost glasovanja invalidov, ki so vpisani v volilni  imenik  za območje volišča, ki nima posebne glasovalne  naprave.      </vt:lpstr>
      <vt:lpstr>-  Temeljna obveznost volivcev = da morajo, če želijo  glasovati na drug način, o svoji nameri, v roku ki ga določa  zakon, obvestiti OVK oziroma DVK.    2. NAMEN IN CILJI PROJEKTA „E-OBVESTILA VOLIVCEV“  - Projekt E-obvestila volivcev zasleduje dva temeljna cilja:     1. volivcem olajšati obveščanje volilnih organov, da    želijo glasovati na drug način in na ta način povečati   učinkovitost izvrševanja volilne pravice;   2. racionalizirati delo volilnim organom (OVK in DVK);              -</vt:lpstr>
      <vt:lpstr>3. TEMELJNE REŠITVE E-OBVESTILA VOLIVCEV  A. Obstoječi portal E-uprava bo volivcem, zagotovil enostaven  način obveščanja (oddajanje vlog) DVK oziroma OVK o  glasovanju  na drug način. To bo zagotovljeno z  vzpostavitvijo vodiča.   B. Dva načina oddaje obvestila:   a. elektronsko s kvalificiranim digitalnim potrdilom;   b. elektronsko brez digitalnega potrdila („anonimna)   C. Vodič (vodnik) = spletni pripomoček, ki volivca s  vprašanji vodi  do postopkov, ki ustrezajo njegovim  potrebam in okoliščinam. Ko volivec odgovori na vsa  vprašanja, se mu prikaže seznam dejavnosti (obveznih in/ali  izbirnih, z vlogami ali brez njih), ki jih mora izvesti v  posameznem primeru.       </vt:lpstr>
      <vt:lpstr>Slika 1: Primer vodnika iz E-uprave      </vt:lpstr>
      <vt:lpstr> Č. Vodnik volivcu (državljanu) daje informacije o posebnih  oblikah  glasovanja za različne primere.   D.  Vodnik je odločitveno drevo, ki glede na odgovore  državljana prikaže posamezno obliko načina glasovanja.   E.  Na naslovnici vodnika je kratko opisan namen posebne  oblike glasovanja.   F. Sistem E-obvestil je povezan z Evidenco volilne pravice  (EVP).      </vt:lpstr>
      <vt:lpstr>Slika 2: Primer vodnika iz E-uprave      </vt:lpstr>
      <vt:lpstr>4. KAJ ZDAJ IN KAKO NAPREJ?  - V sodelovanju z MJU, MNZ in zunanjimi izvajalci smo  opravili prvo testiranje obvestil za katere sta pristojni DVK  in OVK;  - Sprejem ZVDZ-C  - nova oblika glasovanja = invalidi po  pošti.  - Odločitev: Za volitve predsednika republike se omogoči oddajanje  obvestil volivcev za katere je pristojna DVK:   A.  za glasovanje po pošti v tujini ali na DKP (t.i. zdomci)  B.  za glasovanje na OMNIA - izseljenci;  - Po končanih volitvah predsednika republike bomo:  • opravili analizo delovanja sistema E-obvestil,  • pripravili nove vloge (obvestila) na podlagi sprejete   novele ZVDZ-C (glasovanje po pošti invalidi);     </vt:lpstr>
      <vt:lpstr>   • umaknili tiste vloge, ki niso več potrebne:     A.  glasovanje na volišču z glasovalno napravo,     B.  „selitev“ invalida na volišče, ki je invalidom       dostopno.   • se dogovorili s posameznimi OVK za testiranje     sistema;     •   pripravili ustrezna in podrobna uporabniška navodila;    • temo obravnavali na naslednjem strokovnem posvetu,   ki bo organiziran pred volitvami v državni zbor leta    2018.        </vt:lpstr>
      <vt:lpstr>     HVALA ZA VAŠO  POZORNOST!</vt:lpstr>
    </vt:vector>
  </TitlesOfParts>
  <Company>SaraBo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GLAVNI NASLOV PREZENTACIJE</dc:title>
  <dc:creator>Sara Božanič</dc:creator>
  <cp:lastModifiedBy>User</cp:lastModifiedBy>
  <cp:revision>192</cp:revision>
  <dcterms:created xsi:type="dcterms:W3CDTF">2014-04-24T09:54:57Z</dcterms:created>
  <dcterms:modified xsi:type="dcterms:W3CDTF">2017-05-25T07:29:00Z</dcterms:modified>
</cp:coreProperties>
</file>